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9" r:id="rId4"/>
    <p:sldMasterId id="2147483708" r:id="rId5"/>
    <p:sldMasterId id="2147483727" r:id="rId6"/>
    <p:sldMasterId id="2147483746" r:id="rId7"/>
  </p:sldMasterIdLst>
  <p:notesMasterIdLst>
    <p:notesMasterId r:id="rId26"/>
  </p:notesMasterIdLst>
  <p:handoutMasterIdLst>
    <p:handoutMasterId r:id="rId27"/>
  </p:handoutMasterIdLst>
  <p:sldIdLst>
    <p:sldId id="275" r:id="rId8"/>
    <p:sldId id="281" r:id="rId9"/>
    <p:sldId id="333" r:id="rId10"/>
    <p:sldId id="287" r:id="rId11"/>
    <p:sldId id="260" r:id="rId12"/>
    <p:sldId id="332" r:id="rId13"/>
    <p:sldId id="291" r:id="rId14"/>
    <p:sldId id="334" r:id="rId15"/>
    <p:sldId id="293" r:id="rId16"/>
    <p:sldId id="303" r:id="rId17"/>
    <p:sldId id="306" r:id="rId18"/>
    <p:sldId id="304" r:id="rId19"/>
    <p:sldId id="299" r:id="rId20"/>
    <p:sldId id="307" r:id="rId21"/>
    <p:sldId id="312" r:id="rId22"/>
    <p:sldId id="277" r:id="rId23"/>
    <p:sldId id="276" r:id="rId24"/>
    <p:sldId id="279" r:id="rId25"/>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13" autoAdjust="0"/>
    <p:restoredTop sz="76667" autoAdjust="0"/>
  </p:normalViewPr>
  <p:slideViewPr>
    <p:cSldViewPr snapToGrid="0">
      <p:cViewPr varScale="1">
        <p:scale>
          <a:sx n="61" d="100"/>
          <a:sy n="61" d="100"/>
        </p:scale>
        <p:origin x="1224" y="52"/>
      </p:cViewPr>
      <p:guideLst/>
    </p:cSldViewPr>
  </p:slideViewPr>
  <p:outlineViewPr>
    <p:cViewPr>
      <p:scale>
        <a:sx n="33" d="100"/>
        <a:sy n="33" d="100"/>
      </p:scale>
      <p:origin x="0" y="-5166"/>
    </p:cViewPr>
  </p:outlineViewPr>
  <p:notesTextViewPr>
    <p:cViewPr>
      <p:scale>
        <a:sx n="1" d="1"/>
        <a:sy n="1" d="1"/>
      </p:scale>
      <p:origin x="0" y="0"/>
    </p:cViewPr>
  </p:notesTextViewPr>
  <p:sorterViewPr>
    <p:cViewPr varScale="1">
      <p:scale>
        <a:sx n="1" d="1"/>
        <a:sy n="1" d="1"/>
      </p:scale>
      <p:origin x="0" y="-4124"/>
    </p:cViewPr>
  </p:sorterViewPr>
  <p:notesViewPr>
    <p:cSldViewPr snapToGrid="0">
      <p:cViewPr varScale="1">
        <p:scale>
          <a:sx n="85" d="100"/>
          <a:sy n="85" d="100"/>
        </p:scale>
        <p:origin x="386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7072"/>
          </a:xfrm>
          <a:prstGeom prst="rect">
            <a:avLst/>
          </a:prstGeom>
        </p:spPr>
        <p:txBody>
          <a:bodyPr vert="horz" lIns="92930" tIns="46465" rIns="92930" bIns="46465" rtlCol="0"/>
          <a:lstStyle>
            <a:lvl1pPr algn="r">
              <a:defRPr sz="1200"/>
            </a:lvl1pPr>
          </a:lstStyle>
          <a:p>
            <a:fld id="{9D4313D5-0672-485E-BBFE-A26E7956B535}" type="datetimeFigureOut">
              <a:rPr lang="en-US" smtClean="0"/>
              <a:t>12/12/2020</a:t>
            </a:fld>
            <a:endParaRPr lang="en-US"/>
          </a:p>
        </p:txBody>
      </p:sp>
      <p:sp>
        <p:nvSpPr>
          <p:cNvPr id="4" name="Footer Placeholder 3"/>
          <p:cNvSpPr>
            <a:spLocks noGrp="1"/>
          </p:cNvSpPr>
          <p:nvPr>
            <p:ph type="ftr" sz="quarter" idx="2"/>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30"/>
            <a:ext cx="3013763" cy="467071"/>
          </a:xfrm>
          <a:prstGeom prst="rect">
            <a:avLst/>
          </a:prstGeom>
        </p:spPr>
        <p:txBody>
          <a:bodyPr vert="horz" lIns="92930" tIns="46465" rIns="92930" bIns="46465" rtlCol="0" anchor="b"/>
          <a:lstStyle>
            <a:lvl1pPr algn="r">
              <a:defRPr sz="1200"/>
            </a:lvl1pPr>
          </a:lstStyle>
          <a:p>
            <a:fld id="{624FB139-5FD4-4B87-9785-7E95D0B35C0B}" type="slidenum">
              <a:rPr lang="en-US" smtClean="0"/>
              <a:t>‹#›</a:t>
            </a:fld>
            <a:endParaRPr lang="en-US"/>
          </a:p>
        </p:txBody>
      </p:sp>
    </p:spTree>
    <p:extLst>
      <p:ext uri="{BB962C8B-B14F-4D97-AF65-F5344CB8AC3E}">
        <p14:creationId xmlns:p14="http://schemas.microsoft.com/office/powerpoint/2010/main" val="5900254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59FF56AE-6A19-4F27-BA85-80CFCA3C5DE5}" type="datetimeFigureOut">
              <a:rPr lang="en-US" smtClean="0"/>
              <a:t>12/12/2020</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6BEEE1BE-B6EA-4519-A006-DA5E449FC970}" type="slidenum">
              <a:rPr lang="en-US" smtClean="0"/>
              <a:t>‹#›</a:t>
            </a:fld>
            <a:endParaRPr lang="en-US"/>
          </a:p>
        </p:txBody>
      </p:sp>
    </p:spTree>
    <p:extLst>
      <p:ext uri="{BB962C8B-B14F-4D97-AF65-F5344CB8AC3E}">
        <p14:creationId xmlns:p14="http://schemas.microsoft.com/office/powerpoint/2010/main" val="3574185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t>
            </a:r>
          </a:p>
          <a:p>
            <a:r>
              <a:rPr lang="en-US" dirty="0"/>
              <a:t>Intro Self</a:t>
            </a:r>
          </a:p>
          <a:p>
            <a:r>
              <a:rPr lang="en-US" dirty="0"/>
              <a:t>Inaugural Profitability Analytics Webinar.  Discussion?   This is an overview session, but we will be taking increasingly deeper dives into specific topics in future webinars.</a:t>
            </a:r>
          </a:p>
          <a:p>
            <a:endParaRPr lang="en-US" dirty="0"/>
          </a:p>
          <a:p>
            <a:r>
              <a:rPr lang="en-US" dirty="0"/>
              <a:t>Questions and comments using chat as I speak for 20 minutes.</a:t>
            </a:r>
          </a:p>
          <a:p>
            <a:endParaRPr lang="en-US" dirty="0"/>
          </a:p>
          <a:p>
            <a:r>
              <a:rPr lang="en-US" dirty="0"/>
              <a:t>Very interested in creating “Development Groups” of practitioners to further develop areas of Profitability Analytics with concepts, practices, and examples or case studies.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69609BC-A649-42AB-A468-F5240A0B4BB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30219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Strategy Validation - Causality is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Strategy is a function of expected causality—internal resources and capabilities in coordination with external market forces that result in, or cause, desired outcomes. The models at this stage are non-financial primarily, and focus on the quantities, capacities, and capabilities that must be achieved.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Market Model, based on the Market Strategy, describes the organization’s structure and processes to achieve market penetration and revenue goals. These processes involve key revenue factors including pricing tactics, capacity management, marketing campaigns, partnerships in channels, and compliance with regulations.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Operational Model, based on the Operational Strategy, lays out the organization’s structure and processes to meet anticipated demand, achieve operational excellence, and attain logistical robustness in the supply and delivery processes.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6BEEE1BE-B6EA-4519-A006-DA5E449FC970}" type="slidenum">
              <a:rPr lang="en-US" smtClean="0"/>
              <a:t>10</a:t>
            </a:fld>
            <a:endParaRPr lang="en-US"/>
          </a:p>
        </p:txBody>
      </p:sp>
    </p:spTree>
    <p:extLst>
      <p:ext uri="{BB962C8B-B14F-4D97-AF65-F5344CB8AC3E}">
        <p14:creationId xmlns:p14="http://schemas.microsoft.com/office/powerpoint/2010/main" val="3184473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Causality:  Monetary Models must Reflect Quantitative Planning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Models must first be build using non-financial quantities, then monetized in a manner that reflects those quantities and supports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decision making.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Revenue Model incorporates the pricing and volume assumptions.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Cost Model monetizes the cost of the resources and processes for decision making and operational optimization.  Both operational and cost models reflect the functioning of the entire organization;  they do not fixate on product and service costs.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Investment at this stage becomes 3 distinct components:   Acquisition – How to acquire or create new capability with financial or internal resources?   Capital Preservation:  How to ensure the capability being consumed can be maintained into the future?  Applies to tangible and intangible assets     Cost of Capital:  How to ensure long term investments are yielding a return that factors in the capital outlay?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Monetization of Processes and Resources should reflect forward-looking economic costs and not be limited to costs and expenses as defined and measured by financial accounting principles.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Key economic causality concepts, explained in the IMA’s Conceptual Framework for Managerial Costing, are essential to building a model that effectively represents actual cost flows in the organization.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6BEEE1BE-B6EA-4519-A006-DA5E449FC970}" type="slidenum">
              <a:rPr lang="en-US" smtClean="0"/>
              <a:t>11</a:t>
            </a:fld>
            <a:endParaRPr lang="en-US"/>
          </a:p>
        </p:txBody>
      </p:sp>
    </p:spTree>
    <p:extLst>
      <p:ext uri="{BB962C8B-B14F-4D97-AF65-F5344CB8AC3E}">
        <p14:creationId xmlns:p14="http://schemas.microsoft.com/office/powerpoint/2010/main" val="2638363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Strategy Execution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Management involves forecasting, planning, and decision-making throughout the organization. Accurate causal models that reflect economic reality are essential to effectively manage the organization towards strategic success.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Revenue management involves decisions about product or service configuration, pricing, duration control, resource and capacity assignment, and demand management for customers and channels.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Operations Management involves process management and adaptation for actual demand as well as cost, quality, and timeliness of production/service.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Resource and Investment management involves capital assets, human resources, intellectual property, R&amp;D, and other essential tangible and intangible assets in or being acquired by the organization.  Investments must have clear causal connections to strategic goals and the long term vision of the organization.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dirty="0"/>
              <a:t>Causal monetary and operational modeling allow Strategy Execution to most effectively understand and adapt to dynamic, volatile markets. </a:t>
            </a:r>
          </a:p>
        </p:txBody>
      </p:sp>
      <p:sp>
        <p:nvSpPr>
          <p:cNvPr id="4" name="Slide Number Placeholder 3"/>
          <p:cNvSpPr>
            <a:spLocks noGrp="1"/>
          </p:cNvSpPr>
          <p:nvPr>
            <p:ph type="sldNum" sz="quarter" idx="5"/>
          </p:nvPr>
        </p:nvSpPr>
        <p:spPr/>
        <p:txBody>
          <a:bodyPr/>
          <a:lstStyle/>
          <a:p>
            <a:fld id="{6BEEE1BE-B6EA-4519-A006-DA5E449FC970}" type="slidenum">
              <a:rPr lang="en-US" smtClean="0"/>
              <a:t>12</a:t>
            </a:fld>
            <a:endParaRPr lang="en-US"/>
          </a:p>
        </p:txBody>
      </p:sp>
    </p:spTree>
    <p:extLst>
      <p:ext uri="{BB962C8B-B14F-4D97-AF65-F5344CB8AC3E}">
        <p14:creationId xmlns:p14="http://schemas.microsoft.com/office/powerpoint/2010/main" val="1493034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Harvesting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With Decision Making based on Causal Models that represent the Organization’s Strategy, managers can confidently establish and logically adapt performance measures.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Causal models support learning and innovation because the gap between results and projections has been established based on real cause and effect relationships.  Understanding a result or a monetary effect is much clearer when you can methodically and logically trace back to an operational cause. </a:t>
            </a:r>
          </a:p>
          <a:p>
            <a:endParaRPr lang="en-US" dirty="0"/>
          </a:p>
        </p:txBody>
      </p:sp>
      <p:sp>
        <p:nvSpPr>
          <p:cNvPr id="4" name="Slide Number Placeholder 3"/>
          <p:cNvSpPr>
            <a:spLocks noGrp="1"/>
          </p:cNvSpPr>
          <p:nvPr>
            <p:ph type="sldNum" sz="quarter" idx="5"/>
          </p:nvPr>
        </p:nvSpPr>
        <p:spPr/>
        <p:txBody>
          <a:bodyPr/>
          <a:lstStyle/>
          <a:p>
            <a:fld id="{6BEEE1BE-B6EA-4519-A006-DA5E449FC970}" type="slidenum">
              <a:rPr lang="en-US" smtClean="0"/>
              <a:t>13</a:t>
            </a:fld>
            <a:endParaRPr lang="en-US"/>
          </a:p>
        </p:txBody>
      </p:sp>
    </p:spTree>
    <p:extLst>
      <p:ext uri="{BB962C8B-B14F-4D97-AF65-F5344CB8AC3E}">
        <p14:creationId xmlns:p14="http://schemas.microsoft.com/office/powerpoint/2010/main" val="3073975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Strategy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decisions are made and results are realized, it is critical that management accountants assist management at all levels of the organization understand what worked as expected, better than expected, and worse than planned.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feeds into continuous improvement, organizational learning, decisions to revise strategies and tactics, and the formulation of new strategies.</a:t>
            </a:r>
            <a:endParaRPr lang="en-US" dirty="0"/>
          </a:p>
        </p:txBody>
      </p:sp>
      <p:sp>
        <p:nvSpPr>
          <p:cNvPr id="4" name="Slide Number Placeholder 3"/>
          <p:cNvSpPr>
            <a:spLocks noGrp="1"/>
          </p:cNvSpPr>
          <p:nvPr>
            <p:ph type="sldNum" sz="quarter" idx="5"/>
          </p:nvPr>
        </p:nvSpPr>
        <p:spPr/>
        <p:txBody>
          <a:bodyPr/>
          <a:lstStyle/>
          <a:p>
            <a:fld id="{6BEEE1BE-B6EA-4519-A006-DA5E449FC970}" type="slidenum">
              <a:rPr lang="en-US" smtClean="0"/>
              <a:t>14</a:t>
            </a:fld>
            <a:endParaRPr lang="en-US"/>
          </a:p>
        </p:txBody>
      </p:sp>
    </p:spTree>
    <p:extLst>
      <p:ext uri="{BB962C8B-B14F-4D97-AF65-F5344CB8AC3E}">
        <p14:creationId xmlns:p14="http://schemas.microsoft.com/office/powerpoint/2010/main" val="2045095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I have given you an better understanding of the Profitability Analytics model.   Admittedly this was high level and very fast.</a:t>
            </a:r>
          </a:p>
          <a:p>
            <a:endParaRPr lang="en-US" dirty="0"/>
          </a:p>
          <a:p>
            <a:r>
              <a:rPr lang="en-US" dirty="0"/>
              <a:t>PACE plans to continue use the PA Framework to push management accounting into a more prominent role as a business partner.</a:t>
            </a:r>
          </a:p>
          <a:p>
            <a:endParaRPr lang="en-US" dirty="0"/>
          </a:p>
          <a:p>
            <a:r>
              <a:rPr lang="en-US" dirty="0"/>
              <a:t>We are evaluating and looking for field studies – from organizations demonstrating excellence to organizations that have problems and need paths to improvement.</a:t>
            </a:r>
          </a:p>
          <a:p>
            <a:r>
              <a:rPr lang="en-US" dirty="0"/>
              <a:t>We want to continue to engage with “customer” professional organizations -  This means customers of management accountants such as sales/marketing, manufacturing, logistics, boards of directors, etc.   The questions is what more can MA do for them to improve their performance.</a:t>
            </a:r>
          </a:p>
          <a:p>
            <a:endParaRPr lang="en-US" dirty="0"/>
          </a:p>
          <a:p>
            <a:r>
              <a:rPr lang="en-US" dirty="0"/>
              <a:t>PACE will continue with Monthly webinars.  Digging into increasing depth on PA topics.</a:t>
            </a:r>
          </a:p>
          <a:p>
            <a:endParaRPr lang="en-US" dirty="0"/>
          </a:p>
          <a:p>
            <a:r>
              <a:rPr lang="en-US" dirty="0"/>
              <a:t>Above all we would love to engage you in Development groups to define new ideas, refine current ideas, document and share success and even failure stories.   Please email us and let us know if you would like to work on one or more of these topics in weekly or bi-weekly meetings. </a:t>
            </a:r>
          </a:p>
        </p:txBody>
      </p:sp>
      <p:sp>
        <p:nvSpPr>
          <p:cNvPr id="4" name="Slide Number Placeholder 3"/>
          <p:cNvSpPr>
            <a:spLocks noGrp="1"/>
          </p:cNvSpPr>
          <p:nvPr>
            <p:ph type="sldNum" sz="quarter" idx="5"/>
          </p:nvPr>
        </p:nvSpPr>
        <p:spPr/>
        <p:txBody>
          <a:bodyPr/>
          <a:lstStyle/>
          <a:p>
            <a:fld id="{6BEEE1BE-B6EA-4519-A006-DA5E449FC970}" type="slidenum">
              <a:rPr lang="en-US" smtClean="0"/>
              <a:t>15</a:t>
            </a:fld>
            <a:endParaRPr lang="en-US"/>
          </a:p>
        </p:txBody>
      </p:sp>
    </p:spTree>
    <p:extLst>
      <p:ext uri="{BB962C8B-B14F-4D97-AF65-F5344CB8AC3E}">
        <p14:creationId xmlns:p14="http://schemas.microsoft.com/office/powerpoint/2010/main" val="1438117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familiar, we provide regular information on our Linked In page</a:t>
            </a:r>
          </a:p>
        </p:txBody>
      </p:sp>
      <p:sp>
        <p:nvSpPr>
          <p:cNvPr id="4" name="Slide Number Placeholder 3"/>
          <p:cNvSpPr>
            <a:spLocks noGrp="1"/>
          </p:cNvSpPr>
          <p:nvPr>
            <p:ph type="sldNum" sz="quarter" idx="5"/>
          </p:nvPr>
        </p:nvSpPr>
        <p:spPr/>
        <p:txBody>
          <a:bodyPr/>
          <a:lstStyle/>
          <a:p>
            <a:fld id="{6BEEE1BE-B6EA-4519-A006-DA5E449FC970}" type="slidenum">
              <a:rPr lang="en-US" smtClean="0"/>
              <a:t>16</a:t>
            </a:fld>
            <a:endParaRPr lang="en-US"/>
          </a:p>
        </p:txBody>
      </p:sp>
    </p:spTree>
    <p:extLst>
      <p:ext uri="{BB962C8B-B14F-4D97-AF65-F5344CB8AC3E}">
        <p14:creationId xmlns:p14="http://schemas.microsoft.com/office/powerpoint/2010/main" val="3467266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Website</a:t>
            </a:r>
          </a:p>
          <a:p>
            <a:endParaRPr lang="en-US" dirty="0"/>
          </a:p>
          <a:p>
            <a:r>
              <a:rPr lang="en-US" dirty="0"/>
              <a:t>The website is a repository of information and has a forum for discussion.</a:t>
            </a:r>
          </a:p>
        </p:txBody>
      </p:sp>
      <p:sp>
        <p:nvSpPr>
          <p:cNvPr id="4" name="Slide Number Placeholder 3"/>
          <p:cNvSpPr>
            <a:spLocks noGrp="1"/>
          </p:cNvSpPr>
          <p:nvPr>
            <p:ph type="sldNum" sz="quarter" idx="5"/>
          </p:nvPr>
        </p:nvSpPr>
        <p:spPr/>
        <p:txBody>
          <a:bodyPr/>
          <a:lstStyle/>
          <a:p>
            <a:fld id="{B69609BC-A649-42AB-A468-F5240A0B4BB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19779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a:p>
            <a:endParaRPr lang="en-US" dirty="0"/>
          </a:p>
          <a:p>
            <a:r>
              <a:rPr lang="en-US" dirty="0"/>
              <a:t>And now lets look at your questions and comments.</a:t>
            </a:r>
          </a:p>
        </p:txBody>
      </p:sp>
      <p:sp>
        <p:nvSpPr>
          <p:cNvPr id="4" name="Slide Number Placeholder 3"/>
          <p:cNvSpPr>
            <a:spLocks noGrp="1"/>
          </p:cNvSpPr>
          <p:nvPr>
            <p:ph type="sldNum" sz="quarter" idx="5"/>
          </p:nvPr>
        </p:nvSpPr>
        <p:spPr/>
        <p:txBody>
          <a:bodyPr/>
          <a:lstStyle/>
          <a:p>
            <a:fld id="{6BEEE1BE-B6EA-4519-A006-DA5E449FC970}" type="slidenum">
              <a:rPr lang="en-US" smtClean="0"/>
              <a:t>18</a:t>
            </a:fld>
            <a:endParaRPr lang="en-US"/>
          </a:p>
        </p:txBody>
      </p:sp>
    </p:spTree>
    <p:extLst>
      <p:ext uri="{BB962C8B-B14F-4D97-AF65-F5344CB8AC3E}">
        <p14:creationId xmlns:p14="http://schemas.microsoft.com/office/powerpoint/2010/main" val="2703623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the members of PACE, and _____ are on the call today.</a:t>
            </a:r>
          </a:p>
          <a:p>
            <a:endParaRPr lang="en-US" dirty="0"/>
          </a:p>
          <a:p>
            <a:r>
              <a:rPr lang="en-US" dirty="0"/>
              <a:t>I might mention the IMA VP of Research, Raef Lawson, is on the call today.  We keep him and Kip </a:t>
            </a:r>
            <a:r>
              <a:rPr lang="en-US" dirty="0" err="1"/>
              <a:t>Krumweidde</a:t>
            </a:r>
            <a:r>
              <a:rPr lang="en-US" dirty="0"/>
              <a:t>, the IMA Director of Research, closely apprised of our work.</a:t>
            </a:r>
          </a:p>
        </p:txBody>
      </p:sp>
      <p:sp>
        <p:nvSpPr>
          <p:cNvPr id="4" name="Slide Number Placeholder 3"/>
          <p:cNvSpPr>
            <a:spLocks noGrp="1"/>
          </p:cNvSpPr>
          <p:nvPr>
            <p:ph type="sldNum" sz="quarter" idx="5"/>
          </p:nvPr>
        </p:nvSpPr>
        <p:spPr/>
        <p:txBody>
          <a:bodyPr/>
          <a:lstStyle/>
          <a:p>
            <a:fld id="{B69609BC-A649-42AB-A468-F5240A0B4BB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23170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work products that have come out of the PACE collaboration so far.</a:t>
            </a:r>
          </a:p>
          <a:p>
            <a:endParaRPr lang="en-US" dirty="0"/>
          </a:p>
          <a:p>
            <a:r>
              <a:rPr lang="en-US" dirty="0"/>
              <a:t>We are not affiliated with the Institute of Management Accountants, but all of the PACE Directors are long time, dedicated IMA members and believe strongly that it is the organization that best represents and supports management accountants.</a:t>
            </a:r>
          </a:p>
        </p:txBody>
      </p:sp>
      <p:sp>
        <p:nvSpPr>
          <p:cNvPr id="4" name="Slide Number Placeholder 3"/>
          <p:cNvSpPr>
            <a:spLocks noGrp="1"/>
          </p:cNvSpPr>
          <p:nvPr>
            <p:ph type="sldNum" sz="quarter" idx="5"/>
          </p:nvPr>
        </p:nvSpPr>
        <p:spPr/>
        <p:txBody>
          <a:bodyPr/>
          <a:lstStyle/>
          <a:p>
            <a:fld id="{6BEEE1BE-B6EA-4519-A006-DA5E449FC970}" type="slidenum">
              <a:rPr lang="en-US" smtClean="0"/>
              <a:t>3</a:t>
            </a:fld>
            <a:endParaRPr lang="en-US"/>
          </a:p>
        </p:txBody>
      </p:sp>
    </p:spTree>
    <p:extLst>
      <p:ext uri="{BB962C8B-B14F-4D97-AF65-F5344CB8AC3E}">
        <p14:creationId xmlns:p14="http://schemas.microsoft.com/office/powerpoint/2010/main" val="398839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simple diagram, while obvious, is the inspiration for profitability analytics and its subject matter.</a:t>
            </a:r>
          </a:p>
          <a:p>
            <a:endParaRPr lang="en-US" dirty="0"/>
          </a:p>
          <a:p>
            <a:r>
              <a:rPr lang="en-US" dirty="0"/>
              <a:t>The challenge is to ensure management accountants can engage throughout the organization to provide meaningful, timely, and useful internal decision support information with increasing success.   This means more successfully than traditional financial reports have allowed.</a:t>
            </a:r>
          </a:p>
        </p:txBody>
      </p:sp>
      <p:sp>
        <p:nvSpPr>
          <p:cNvPr id="4" name="Slide Number Placeholder 3"/>
          <p:cNvSpPr>
            <a:spLocks noGrp="1"/>
          </p:cNvSpPr>
          <p:nvPr>
            <p:ph type="sldNum" sz="quarter" idx="5"/>
          </p:nvPr>
        </p:nvSpPr>
        <p:spPr/>
        <p:txBody>
          <a:bodyPr/>
          <a:lstStyle/>
          <a:p>
            <a:fld id="{B69609BC-A649-42AB-A468-F5240A0B4BB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73400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term for profitability analytics is Internal Decision Support.</a:t>
            </a:r>
          </a:p>
          <a:p>
            <a:endParaRPr lang="en-US" dirty="0"/>
          </a:p>
          <a:p>
            <a:r>
              <a:rPr lang="en-US" dirty="0"/>
              <a:t>The PA perspective focuses on Causality or cause and effect – the basis of the Scientific method and Logic.  We don’t feel constrained by accounting rules, though of course, tax rules do matter.</a:t>
            </a:r>
          </a:p>
          <a:p>
            <a:endParaRPr lang="en-US" dirty="0"/>
          </a:p>
          <a:p>
            <a:r>
              <a:rPr lang="en-US" dirty="0"/>
              <a:t>The focus is on Real Economic Impact – the realities of resources, customers, processes, and markets.</a:t>
            </a:r>
          </a:p>
          <a:p>
            <a:endParaRPr lang="en-US" dirty="0"/>
          </a:p>
          <a:p>
            <a:r>
              <a:rPr lang="en-US" dirty="0"/>
              <a:t>Financial Planning and Analysis functions are the area of many organizations that execute the functions related to profitability analytics.  The chart at the bottom shows some substantial differences between typical FP&amp;A and the FP&amp;A Function supported by PA.</a:t>
            </a:r>
          </a:p>
          <a:p>
            <a:endParaRPr lang="en-US" dirty="0"/>
          </a:p>
          <a:p>
            <a:endParaRPr lang="en-US" dirty="0"/>
          </a:p>
        </p:txBody>
      </p:sp>
      <p:sp>
        <p:nvSpPr>
          <p:cNvPr id="4" name="Slide Number Placeholder 3"/>
          <p:cNvSpPr>
            <a:spLocks noGrp="1"/>
          </p:cNvSpPr>
          <p:nvPr>
            <p:ph type="sldNum" sz="quarter" idx="5"/>
          </p:nvPr>
        </p:nvSpPr>
        <p:spPr/>
        <p:txBody>
          <a:bodyPr/>
          <a:lstStyle/>
          <a:p>
            <a:fld id="{6BEEE1BE-B6EA-4519-A006-DA5E449FC970}" type="slidenum">
              <a:rPr lang="en-US" smtClean="0"/>
              <a:t>5</a:t>
            </a:fld>
            <a:endParaRPr lang="en-US"/>
          </a:p>
        </p:txBody>
      </p:sp>
    </p:spTree>
    <p:extLst>
      <p:ext uri="{BB962C8B-B14F-4D97-AF65-F5344CB8AC3E}">
        <p14:creationId xmlns:p14="http://schemas.microsoft.com/office/powerpoint/2010/main" val="1900353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 model incorporates:</a:t>
            </a:r>
          </a:p>
          <a:p>
            <a:r>
              <a:rPr lang="en-US" dirty="0"/>
              <a:t>The traditional elements of ROI, but not necessarily in a traditional way.</a:t>
            </a:r>
          </a:p>
          <a:p>
            <a:r>
              <a:rPr lang="en-US" dirty="0"/>
              <a:t>The organizational strategic planning process because it is a critical engagement point across the entire organization.</a:t>
            </a:r>
          </a:p>
          <a:p>
            <a:endParaRPr lang="en-US" dirty="0"/>
          </a:p>
          <a:p>
            <a:r>
              <a:rPr lang="en-US" dirty="0"/>
              <a:t>PACE adopts the IMA view that traditional accounting work will diminish as technology takes over routine and rule driven activities.  PA seeks to set a new framework for management accountants to engage across the organization to create information and insights for long term value creation.</a:t>
            </a:r>
          </a:p>
        </p:txBody>
      </p:sp>
      <p:sp>
        <p:nvSpPr>
          <p:cNvPr id="4" name="Slide Number Placeholder 3"/>
          <p:cNvSpPr>
            <a:spLocks noGrp="1"/>
          </p:cNvSpPr>
          <p:nvPr>
            <p:ph type="sldNum" sz="quarter" idx="5"/>
          </p:nvPr>
        </p:nvSpPr>
        <p:spPr/>
        <p:txBody>
          <a:bodyPr/>
          <a:lstStyle/>
          <a:p>
            <a:fld id="{6BEEE1BE-B6EA-4519-A006-DA5E449FC970}" type="slidenum">
              <a:rPr lang="en-US" smtClean="0"/>
              <a:t>6</a:t>
            </a:fld>
            <a:endParaRPr lang="en-US"/>
          </a:p>
        </p:txBody>
      </p:sp>
    </p:spTree>
    <p:extLst>
      <p:ext uri="{BB962C8B-B14F-4D97-AF65-F5344CB8AC3E}">
        <p14:creationId xmlns:p14="http://schemas.microsoft.com/office/powerpoint/2010/main" val="4259552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This is the Overview diagram for the Profitability Analytics Model or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profitability analytics model consists of three elements: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Strategy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Causal Models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Decision Making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Strategy establishes the organization’s plan for identifying and addressing it’s market(s) and for mobilizing it’s resources to meet the demands anticipated.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Causal Models employ causality to model the strategy operationally in non-financial quantities, and then monetize the revenue and cost implications of the organization’s strategy.  This validates or causes adaptation of the strategy.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Decision Making employs the outputs of the causal models, both operational and financial, to provide the organization’s decision makers with the accurate and relevant information they need to make economically sound decisions.  Causal Information for the decisions – large and small throughout the organization –will create long term sustainable value for your Organization.</a:t>
            </a:r>
          </a:p>
          <a:p>
            <a:endParaRPr lang="en-US" dirty="0"/>
          </a:p>
        </p:txBody>
      </p:sp>
      <p:sp>
        <p:nvSpPr>
          <p:cNvPr id="4" name="Slide Number Placeholder 3"/>
          <p:cNvSpPr>
            <a:spLocks noGrp="1"/>
          </p:cNvSpPr>
          <p:nvPr>
            <p:ph type="sldNum" sz="quarter" idx="5"/>
          </p:nvPr>
        </p:nvSpPr>
        <p:spPr/>
        <p:txBody>
          <a:bodyPr/>
          <a:lstStyle/>
          <a:p>
            <a:fld id="{6BEEE1BE-B6EA-4519-A006-DA5E449FC970}" type="slidenum">
              <a:rPr lang="en-US" smtClean="0"/>
              <a:t>7</a:t>
            </a:fld>
            <a:endParaRPr lang="en-US"/>
          </a:p>
        </p:txBody>
      </p:sp>
    </p:spTree>
    <p:extLst>
      <p:ext uri="{BB962C8B-B14F-4D97-AF65-F5344CB8AC3E}">
        <p14:creationId xmlns:p14="http://schemas.microsoft.com/office/powerpoint/2010/main" val="1723240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will decompose the high level model into its components.  The PA model is not a step by step process at this point, but represents a guide to how to think about the process to ensure the result is high quality internal decision support information that management accountants to use to support decision making throughout the organization – from the C-suite to the shop floor and direct customer contact points.</a:t>
            </a:r>
          </a:p>
        </p:txBody>
      </p:sp>
      <p:sp>
        <p:nvSpPr>
          <p:cNvPr id="4" name="Slide Number Placeholder 3"/>
          <p:cNvSpPr>
            <a:spLocks noGrp="1"/>
          </p:cNvSpPr>
          <p:nvPr>
            <p:ph type="sldNum" sz="quarter" idx="5"/>
          </p:nvPr>
        </p:nvSpPr>
        <p:spPr/>
        <p:txBody>
          <a:bodyPr/>
          <a:lstStyle/>
          <a:p>
            <a:fld id="{6BEEE1BE-B6EA-4519-A006-DA5E449FC970}" type="slidenum">
              <a:rPr lang="en-US" smtClean="0"/>
              <a:t>8</a:t>
            </a:fld>
            <a:endParaRPr lang="en-US"/>
          </a:p>
        </p:txBody>
      </p:sp>
    </p:spTree>
    <p:extLst>
      <p:ext uri="{BB962C8B-B14F-4D97-AF65-F5344CB8AC3E}">
        <p14:creationId xmlns:p14="http://schemas.microsoft.com/office/powerpoint/2010/main" val="3537684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Strategy Formulation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Internal and external Data are used to guide the formulation of market, operational,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and investment strategies;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the results of the market strategy provide input for the operational strategy.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 Market Strategy describes the current and expected conditions and opportunities in the market and the organization’s plan to exploit those opportunities and capture value.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 Operational Strategy describes the resources and capabilities available to the organization and how they are aligned in order to execute the market strategy.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 Investment Strategy for long term value creation may be the most important part of strategy and will likely define how far into the future the market and operational strategies must look.  Investments include both tangible and intangible investments…not just traditional capital investments.</a:t>
            </a:r>
          </a:p>
          <a:p>
            <a:endParaRPr lang="en-US" dirty="0"/>
          </a:p>
        </p:txBody>
      </p:sp>
      <p:sp>
        <p:nvSpPr>
          <p:cNvPr id="4" name="Slide Number Placeholder 3"/>
          <p:cNvSpPr>
            <a:spLocks noGrp="1"/>
          </p:cNvSpPr>
          <p:nvPr>
            <p:ph type="sldNum" sz="quarter" idx="5"/>
          </p:nvPr>
        </p:nvSpPr>
        <p:spPr/>
        <p:txBody>
          <a:bodyPr/>
          <a:lstStyle/>
          <a:p>
            <a:fld id="{6BEEE1BE-B6EA-4519-A006-DA5E449FC970}" type="slidenum">
              <a:rPr lang="en-US" smtClean="0"/>
              <a:t>9</a:t>
            </a:fld>
            <a:endParaRPr lang="en-US"/>
          </a:p>
        </p:txBody>
      </p:sp>
    </p:spTree>
    <p:extLst>
      <p:ext uri="{BB962C8B-B14F-4D97-AF65-F5344CB8AC3E}">
        <p14:creationId xmlns:p14="http://schemas.microsoft.com/office/powerpoint/2010/main" val="3144080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61B9A4-AD90-4764-870E-E3D1AF37132A}"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42997-805C-48DF-8BC1-B6D91FB4EB61}" type="slidenum">
              <a:rPr lang="en-US" smtClean="0"/>
              <a:t>‹#›</a:t>
            </a:fld>
            <a:endParaRPr lang="en-US"/>
          </a:p>
        </p:txBody>
      </p:sp>
    </p:spTree>
    <p:extLst>
      <p:ext uri="{BB962C8B-B14F-4D97-AF65-F5344CB8AC3E}">
        <p14:creationId xmlns:p14="http://schemas.microsoft.com/office/powerpoint/2010/main" val="3220124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61B9A4-AD90-4764-870E-E3D1AF37132A}"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42997-805C-48DF-8BC1-B6D91FB4EB61}" type="slidenum">
              <a:rPr lang="en-US" smtClean="0"/>
              <a:t>‹#›</a:t>
            </a:fld>
            <a:endParaRPr lang="en-US"/>
          </a:p>
        </p:txBody>
      </p:sp>
    </p:spTree>
    <p:extLst>
      <p:ext uri="{BB962C8B-B14F-4D97-AF65-F5344CB8AC3E}">
        <p14:creationId xmlns:p14="http://schemas.microsoft.com/office/powerpoint/2010/main" val="28071213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02" name="Body Level One…"/>
          <p:cNvSpPr txBox="1">
            <a:spLocks noGrp="1"/>
          </p:cNvSpPr>
          <p:nvPr>
            <p:ph type="body" idx="1"/>
          </p:nvPr>
        </p:nvSpPr>
        <p:spPr>
          <a:xfrm>
            <a:off x="838199" y="2226468"/>
            <a:ext cx="10515603" cy="3263505"/>
          </a:xfrm>
          <a:prstGeom prst="rect">
            <a:avLst/>
          </a:prstGeom>
        </p:spPr>
        <p:txBody>
          <a:bodyPr lIns="48766" tIns="48766" rIns="48766" bIns="48766"/>
          <a:lstStyle>
            <a:lvl1pPr marL="218130" indent="-218130" defTabSz="914366">
              <a:lnSpc>
                <a:spcPct val="90000"/>
              </a:lnSpc>
              <a:spcBef>
                <a:spcPts val="900"/>
              </a:spcBef>
              <a:buFont typeface="Arial"/>
              <a:defRPr sz="2600">
                <a:latin typeface="Calibri"/>
                <a:ea typeface="Calibri"/>
                <a:cs typeface="Calibri"/>
                <a:sym typeface="Calibri"/>
              </a:defRPr>
            </a:lvl1pPr>
            <a:lvl2pPr marL="575944" indent="-254487" defTabSz="914366">
              <a:lnSpc>
                <a:spcPct val="90000"/>
              </a:lnSpc>
              <a:spcBef>
                <a:spcPts val="900"/>
              </a:spcBef>
              <a:buFont typeface="Arial"/>
              <a:buChar char="•"/>
              <a:defRPr sz="2600">
                <a:latin typeface="Calibri"/>
                <a:ea typeface="Calibri"/>
                <a:cs typeface="Calibri"/>
                <a:sym typeface="Calibri"/>
              </a:defRPr>
            </a:lvl2pPr>
            <a:lvl3pPr marL="948298" indent="-305383" defTabSz="914366">
              <a:lnSpc>
                <a:spcPct val="90000"/>
              </a:lnSpc>
              <a:spcBef>
                <a:spcPts val="900"/>
              </a:spcBef>
              <a:buFont typeface="Arial"/>
              <a:defRPr sz="2600">
                <a:latin typeface="Calibri"/>
                <a:ea typeface="Calibri"/>
                <a:cs typeface="Calibri"/>
                <a:sym typeface="Calibri"/>
              </a:defRPr>
            </a:lvl3pPr>
            <a:lvl4pPr marL="1303687" indent="-339316" defTabSz="914366">
              <a:lnSpc>
                <a:spcPct val="90000"/>
              </a:lnSpc>
              <a:spcBef>
                <a:spcPts val="900"/>
              </a:spcBef>
              <a:buFont typeface="Arial"/>
              <a:buChar char="•"/>
              <a:defRPr sz="2600">
                <a:latin typeface="Calibri"/>
                <a:ea typeface="Calibri"/>
                <a:cs typeface="Calibri"/>
                <a:sym typeface="Calibri"/>
              </a:defRPr>
            </a:lvl4pPr>
            <a:lvl5pPr marL="1625144" indent="-339316" defTabSz="914366">
              <a:lnSpc>
                <a:spcPct val="90000"/>
              </a:lnSpc>
              <a:spcBef>
                <a:spcPts val="9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15316423"/>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831849" y="2139552"/>
            <a:ext cx="10515603" cy="2139554"/>
          </a:xfrm>
          <a:prstGeom prst="rect">
            <a:avLst/>
          </a:prstGeom>
        </p:spPr>
        <p:txBody>
          <a:bodyPr lIns="48766" tIns="48766" rIns="48766" bIns="48766" anchor="b"/>
          <a:lstStyle>
            <a:lvl1pPr algn="l" defTabSz="914366">
              <a:lnSpc>
                <a:spcPct val="90000"/>
              </a:lnSpc>
              <a:defRPr sz="5900">
                <a:latin typeface="Calibri Light"/>
                <a:ea typeface="Calibri Light"/>
                <a:cs typeface="Calibri Light"/>
                <a:sym typeface="Calibri Light"/>
              </a:defRPr>
            </a:lvl1pPr>
          </a:lstStyle>
          <a:p>
            <a:r>
              <a:t>Title Text</a:t>
            </a:r>
          </a:p>
        </p:txBody>
      </p:sp>
      <p:sp>
        <p:nvSpPr>
          <p:cNvPr id="111" name="Body Level One…"/>
          <p:cNvSpPr txBox="1">
            <a:spLocks noGrp="1"/>
          </p:cNvSpPr>
          <p:nvPr>
            <p:ph type="body" sz="quarter" idx="1"/>
          </p:nvPr>
        </p:nvSpPr>
        <p:spPr>
          <a:xfrm>
            <a:off x="831849" y="4299346"/>
            <a:ext cx="10515603" cy="1125142"/>
          </a:xfrm>
          <a:prstGeom prst="rect">
            <a:avLst/>
          </a:prstGeom>
        </p:spPr>
        <p:txBody>
          <a:bodyPr lIns="48766" tIns="48766" rIns="48766" bIns="48766"/>
          <a:lstStyle>
            <a:lvl1pPr marL="0" indent="0" defTabSz="914366">
              <a:lnSpc>
                <a:spcPct val="90000"/>
              </a:lnSpc>
              <a:spcBef>
                <a:spcPts val="900"/>
              </a:spcBef>
              <a:buSzTx/>
              <a:buNone/>
              <a:defRPr sz="2300">
                <a:solidFill>
                  <a:srgbClr val="888888"/>
                </a:solidFill>
                <a:latin typeface="Calibri"/>
                <a:ea typeface="Calibri"/>
                <a:cs typeface="Calibri"/>
                <a:sym typeface="Calibri"/>
              </a:defRPr>
            </a:lvl1pPr>
            <a:lvl2pPr marL="0" indent="0" defTabSz="914366">
              <a:lnSpc>
                <a:spcPct val="90000"/>
              </a:lnSpc>
              <a:spcBef>
                <a:spcPts val="900"/>
              </a:spcBef>
              <a:buSzTx/>
              <a:buNone/>
              <a:defRPr sz="2300">
                <a:solidFill>
                  <a:srgbClr val="888888"/>
                </a:solidFill>
                <a:latin typeface="Calibri"/>
                <a:ea typeface="Calibri"/>
                <a:cs typeface="Calibri"/>
                <a:sym typeface="Calibri"/>
              </a:defRPr>
            </a:lvl2pPr>
            <a:lvl3pPr marL="0" indent="0" defTabSz="914366">
              <a:lnSpc>
                <a:spcPct val="90000"/>
              </a:lnSpc>
              <a:spcBef>
                <a:spcPts val="900"/>
              </a:spcBef>
              <a:buSzTx/>
              <a:buNone/>
              <a:defRPr sz="2300">
                <a:solidFill>
                  <a:srgbClr val="888888"/>
                </a:solidFill>
                <a:latin typeface="Calibri"/>
                <a:ea typeface="Calibri"/>
                <a:cs typeface="Calibri"/>
                <a:sym typeface="Calibri"/>
              </a:defRPr>
            </a:lvl3pPr>
            <a:lvl4pPr marL="0" indent="0" defTabSz="914366">
              <a:lnSpc>
                <a:spcPct val="90000"/>
              </a:lnSpc>
              <a:spcBef>
                <a:spcPts val="900"/>
              </a:spcBef>
              <a:buSzTx/>
              <a:buNone/>
              <a:defRPr sz="2300">
                <a:solidFill>
                  <a:srgbClr val="888888"/>
                </a:solidFill>
                <a:latin typeface="Calibri"/>
                <a:ea typeface="Calibri"/>
                <a:cs typeface="Calibri"/>
                <a:sym typeface="Calibri"/>
              </a:defRPr>
            </a:lvl4pPr>
            <a:lvl5pPr marL="0" indent="0" defTabSz="914366">
              <a:lnSpc>
                <a:spcPct val="90000"/>
              </a:lnSpc>
              <a:spcBef>
                <a:spcPts val="900"/>
              </a:spcBef>
              <a:buSzTx/>
              <a:buNone/>
              <a:defRPr sz="23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69908075"/>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20" name="Body Level One…"/>
          <p:cNvSpPr txBox="1">
            <a:spLocks noGrp="1"/>
          </p:cNvSpPr>
          <p:nvPr>
            <p:ph type="body" sz="half" idx="1"/>
          </p:nvPr>
        </p:nvSpPr>
        <p:spPr>
          <a:xfrm>
            <a:off x="838200" y="2226468"/>
            <a:ext cx="5181602" cy="3263505"/>
          </a:xfrm>
          <a:prstGeom prst="rect">
            <a:avLst/>
          </a:prstGeom>
        </p:spPr>
        <p:txBody>
          <a:bodyPr lIns="48766" tIns="48766" rIns="48766" bIns="48766"/>
          <a:lstStyle>
            <a:lvl1pPr marL="218130" indent="-218130" defTabSz="914366">
              <a:lnSpc>
                <a:spcPct val="90000"/>
              </a:lnSpc>
              <a:spcBef>
                <a:spcPts val="900"/>
              </a:spcBef>
              <a:buFont typeface="Arial"/>
              <a:defRPr sz="2600">
                <a:latin typeface="Calibri"/>
                <a:ea typeface="Calibri"/>
                <a:cs typeface="Calibri"/>
                <a:sym typeface="Calibri"/>
              </a:defRPr>
            </a:lvl1pPr>
            <a:lvl2pPr marL="575944" indent="-254487" defTabSz="914366">
              <a:lnSpc>
                <a:spcPct val="90000"/>
              </a:lnSpc>
              <a:spcBef>
                <a:spcPts val="900"/>
              </a:spcBef>
              <a:buFont typeface="Arial"/>
              <a:buChar char="•"/>
              <a:defRPr sz="2600">
                <a:latin typeface="Calibri"/>
                <a:ea typeface="Calibri"/>
                <a:cs typeface="Calibri"/>
                <a:sym typeface="Calibri"/>
              </a:defRPr>
            </a:lvl2pPr>
            <a:lvl3pPr marL="948298" indent="-305383" defTabSz="914366">
              <a:lnSpc>
                <a:spcPct val="90000"/>
              </a:lnSpc>
              <a:spcBef>
                <a:spcPts val="900"/>
              </a:spcBef>
              <a:buFont typeface="Arial"/>
              <a:defRPr sz="2600">
                <a:latin typeface="Calibri"/>
                <a:ea typeface="Calibri"/>
                <a:cs typeface="Calibri"/>
                <a:sym typeface="Calibri"/>
              </a:defRPr>
            </a:lvl3pPr>
            <a:lvl4pPr marL="1303687" indent="-339316" defTabSz="914366">
              <a:lnSpc>
                <a:spcPct val="90000"/>
              </a:lnSpc>
              <a:spcBef>
                <a:spcPts val="900"/>
              </a:spcBef>
              <a:buFont typeface="Arial"/>
              <a:buChar char="•"/>
              <a:defRPr sz="2600">
                <a:latin typeface="Calibri"/>
                <a:ea typeface="Calibri"/>
                <a:cs typeface="Calibri"/>
                <a:sym typeface="Calibri"/>
              </a:defRPr>
            </a:lvl4pPr>
            <a:lvl5pPr marL="1625144" indent="-339316" defTabSz="914366">
              <a:lnSpc>
                <a:spcPct val="90000"/>
              </a:lnSpc>
              <a:spcBef>
                <a:spcPts val="9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83794174"/>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839787"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29" name="Body Level One…"/>
          <p:cNvSpPr txBox="1">
            <a:spLocks noGrp="1"/>
          </p:cNvSpPr>
          <p:nvPr>
            <p:ph type="body" sz="quarter" idx="1"/>
          </p:nvPr>
        </p:nvSpPr>
        <p:spPr>
          <a:xfrm>
            <a:off x="839787" y="2118122"/>
            <a:ext cx="5157789" cy="617936"/>
          </a:xfrm>
          <a:prstGeom prst="rect">
            <a:avLst/>
          </a:prstGeom>
        </p:spPr>
        <p:txBody>
          <a:bodyPr lIns="48766" tIns="48766" rIns="48766" bIns="48766" anchor="b"/>
          <a:lstStyle>
            <a:lvl1pPr marL="0" indent="0" defTabSz="914366">
              <a:lnSpc>
                <a:spcPct val="90000"/>
              </a:lnSpc>
              <a:spcBef>
                <a:spcPts val="900"/>
              </a:spcBef>
              <a:buSzTx/>
              <a:buNone/>
              <a:defRPr sz="2300" b="1">
                <a:latin typeface="Calibri"/>
                <a:ea typeface="Calibri"/>
                <a:cs typeface="Calibri"/>
                <a:sym typeface="Calibri"/>
              </a:defRPr>
            </a:lvl1pPr>
            <a:lvl2pPr marL="0" indent="0" defTabSz="914366">
              <a:lnSpc>
                <a:spcPct val="90000"/>
              </a:lnSpc>
              <a:spcBef>
                <a:spcPts val="900"/>
              </a:spcBef>
              <a:buSzTx/>
              <a:buNone/>
              <a:defRPr sz="2300" b="1">
                <a:latin typeface="Calibri"/>
                <a:ea typeface="Calibri"/>
                <a:cs typeface="Calibri"/>
                <a:sym typeface="Calibri"/>
              </a:defRPr>
            </a:lvl2pPr>
            <a:lvl3pPr marL="0" indent="0" defTabSz="914366">
              <a:lnSpc>
                <a:spcPct val="90000"/>
              </a:lnSpc>
              <a:spcBef>
                <a:spcPts val="900"/>
              </a:spcBef>
              <a:buSzTx/>
              <a:buNone/>
              <a:defRPr sz="2300" b="1">
                <a:latin typeface="Calibri"/>
                <a:ea typeface="Calibri"/>
                <a:cs typeface="Calibri"/>
                <a:sym typeface="Calibri"/>
              </a:defRPr>
            </a:lvl3pPr>
            <a:lvl4pPr marL="0" indent="0" defTabSz="914366">
              <a:lnSpc>
                <a:spcPct val="90000"/>
              </a:lnSpc>
              <a:spcBef>
                <a:spcPts val="900"/>
              </a:spcBef>
              <a:buSzTx/>
              <a:buNone/>
              <a:defRPr sz="2300" b="1">
                <a:latin typeface="Calibri"/>
                <a:ea typeface="Calibri"/>
                <a:cs typeface="Calibri"/>
                <a:sym typeface="Calibri"/>
              </a:defRPr>
            </a:lvl4pPr>
            <a:lvl5pPr marL="0" indent="0" defTabSz="914366">
              <a:lnSpc>
                <a:spcPct val="90000"/>
              </a:lnSpc>
              <a:spcBef>
                <a:spcPts val="900"/>
              </a:spcBef>
              <a:buSzTx/>
              <a:buNone/>
              <a:defRPr sz="23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 name="Text Placeholder 4"/>
          <p:cNvSpPr>
            <a:spLocks noGrp="1"/>
          </p:cNvSpPr>
          <p:nvPr>
            <p:ph type="body" sz="quarter" idx="21"/>
          </p:nvPr>
        </p:nvSpPr>
        <p:spPr>
          <a:xfrm>
            <a:off x="6172201" y="2118122"/>
            <a:ext cx="5183190" cy="617936"/>
          </a:xfrm>
          <a:prstGeom prst="rect">
            <a:avLst/>
          </a:prstGeom>
        </p:spPr>
        <p:txBody>
          <a:bodyPr lIns="48766" tIns="48766" rIns="48766" bIns="48766" anchor="b"/>
          <a:lstStyle/>
          <a:p>
            <a:pPr marL="0" indent="0" defTabSz="914366">
              <a:lnSpc>
                <a:spcPct val="90000"/>
              </a:lnSpc>
              <a:spcBef>
                <a:spcPts val="900"/>
              </a:spcBef>
              <a:buSzTx/>
              <a:buNone/>
              <a:defRPr sz="3400" b="1">
                <a:latin typeface="Calibri"/>
                <a:ea typeface="Calibri"/>
                <a:cs typeface="Calibri"/>
                <a:sym typeface="Calibri"/>
              </a:defRPr>
            </a:pPr>
            <a:endParaRPr/>
          </a:p>
        </p:txBody>
      </p:sp>
      <p:sp>
        <p:nvSpPr>
          <p:cNvPr id="131"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48755903"/>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39"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6836083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9756261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839787" y="1200150"/>
            <a:ext cx="3932240" cy="1200151"/>
          </a:xfrm>
          <a:prstGeom prst="rect">
            <a:avLst/>
          </a:prstGeom>
        </p:spPr>
        <p:txBody>
          <a:bodyPr lIns="48766" tIns="48766" rIns="48766" bIns="48766" anchor="b"/>
          <a:lstStyle>
            <a:lvl1pPr algn="l" defTabSz="914366">
              <a:lnSpc>
                <a:spcPct val="90000"/>
              </a:lnSpc>
              <a:defRPr sz="3000">
                <a:latin typeface="Calibri Light"/>
                <a:ea typeface="Calibri Light"/>
                <a:cs typeface="Calibri Light"/>
                <a:sym typeface="Calibri Light"/>
              </a:defRPr>
            </a:lvl1pPr>
          </a:lstStyle>
          <a:p>
            <a:r>
              <a:t>Title Text</a:t>
            </a:r>
          </a:p>
        </p:txBody>
      </p:sp>
      <p:sp>
        <p:nvSpPr>
          <p:cNvPr id="154" name="Body Level One…"/>
          <p:cNvSpPr txBox="1">
            <a:spLocks noGrp="1"/>
          </p:cNvSpPr>
          <p:nvPr>
            <p:ph type="body" sz="half" idx="1"/>
          </p:nvPr>
        </p:nvSpPr>
        <p:spPr>
          <a:xfrm>
            <a:off x="5183187" y="1597819"/>
            <a:ext cx="6172203" cy="3655220"/>
          </a:xfrm>
          <a:prstGeom prst="rect">
            <a:avLst/>
          </a:prstGeom>
        </p:spPr>
        <p:txBody>
          <a:bodyPr lIns="48766" tIns="48766" rIns="48766" bIns="48766"/>
          <a:lstStyle>
            <a:lvl1pPr marL="221001" indent="-221001" defTabSz="914366">
              <a:lnSpc>
                <a:spcPct val="90000"/>
              </a:lnSpc>
              <a:spcBef>
                <a:spcPts val="900"/>
              </a:spcBef>
              <a:buFont typeface="Arial"/>
              <a:defRPr sz="3000">
                <a:latin typeface="Calibri"/>
                <a:ea typeface="Calibri"/>
                <a:cs typeface="Calibri"/>
                <a:sym typeface="Calibri"/>
              </a:defRPr>
            </a:lvl1pPr>
            <a:lvl2pPr marL="574030" indent="-252573" defTabSz="914366">
              <a:lnSpc>
                <a:spcPct val="90000"/>
              </a:lnSpc>
              <a:spcBef>
                <a:spcPts val="900"/>
              </a:spcBef>
              <a:buFont typeface="Arial"/>
              <a:buChar char="•"/>
              <a:defRPr sz="3000">
                <a:latin typeface="Calibri"/>
                <a:ea typeface="Calibri"/>
                <a:cs typeface="Calibri"/>
                <a:sym typeface="Calibri"/>
              </a:defRPr>
            </a:lvl2pPr>
            <a:lvl3pPr marL="937583" indent="-294669" defTabSz="914366">
              <a:lnSpc>
                <a:spcPct val="90000"/>
              </a:lnSpc>
              <a:spcBef>
                <a:spcPts val="900"/>
              </a:spcBef>
              <a:buFont typeface="Arial"/>
              <a:defRPr sz="3000">
                <a:latin typeface="Calibri"/>
                <a:ea typeface="Calibri"/>
                <a:cs typeface="Calibri"/>
                <a:sym typeface="Calibri"/>
              </a:defRPr>
            </a:lvl3pPr>
            <a:lvl4pPr marL="1317974" indent="-353603" defTabSz="914366">
              <a:lnSpc>
                <a:spcPct val="90000"/>
              </a:lnSpc>
              <a:spcBef>
                <a:spcPts val="900"/>
              </a:spcBef>
              <a:buFont typeface="Arial"/>
              <a:buChar char="•"/>
              <a:defRPr sz="3000">
                <a:latin typeface="Calibri"/>
                <a:ea typeface="Calibri"/>
                <a:cs typeface="Calibri"/>
                <a:sym typeface="Calibri"/>
              </a:defRPr>
            </a:lvl4pPr>
            <a:lvl5pPr marL="1639431" indent="-353603" defTabSz="914366">
              <a:lnSpc>
                <a:spcPct val="90000"/>
              </a:lnSpc>
              <a:spcBef>
                <a:spcPts val="900"/>
              </a:spcBef>
              <a:buFont typeface="Arial"/>
              <a:buChar char="•"/>
              <a:defRPr sz="3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3"/>
          <p:cNvSpPr>
            <a:spLocks noGrp="1"/>
          </p:cNvSpPr>
          <p:nvPr>
            <p:ph type="body" sz="quarter" idx="21"/>
          </p:nvPr>
        </p:nvSpPr>
        <p:spPr>
          <a:xfrm>
            <a:off x="839787" y="2400300"/>
            <a:ext cx="3932240" cy="2858692"/>
          </a:xfrm>
          <a:prstGeom prst="rect">
            <a:avLst/>
          </a:prstGeom>
        </p:spPr>
        <p:txBody>
          <a:bodyPr lIns="48766" tIns="48766" rIns="48766" bIns="48766"/>
          <a:lstStyle/>
          <a:p>
            <a:pPr marL="0" indent="0" defTabSz="914366">
              <a:lnSpc>
                <a:spcPct val="90000"/>
              </a:lnSpc>
              <a:spcBef>
                <a:spcPts val="900"/>
              </a:spcBef>
              <a:buSzTx/>
              <a:buNone/>
              <a:defRPr sz="2200">
                <a:latin typeface="Calibri"/>
                <a:ea typeface="Calibri"/>
                <a:cs typeface="Calibri"/>
                <a:sym typeface="Calibri"/>
              </a:defRPr>
            </a:pPr>
            <a:endParaRPr/>
          </a:p>
        </p:txBody>
      </p:sp>
      <p:sp>
        <p:nvSpPr>
          <p:cNvPr id="15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27428090"/>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839787" y="1200150"/>
            <a:ext cx="3932240" cy="1200151"/>
          </a:xfrm>
          <a:prstGeom prst="rect">
            <a:avLst/>
          </a:prstGeom>
        </p:spPr>
        <p:txBody>
          <a:bodyPr lIns="48766" tIns="48766" rIns="48766" bIns="48766" anchor="b"/>
          <a:lstStyle>
            <a:lvl1pPr algn="l" defTabSz="914366">
              <a:lnSpc>
                <a:spcPct val="90000"/>
              </a:lnSpc>
              <a:defRPr sz="3000">
                <a:latin typeface="Calibri Light"/>
                <a:ea typeface="Calibri Light"/>
                <a:cs typeface="Calibri Light"/>
                <a:sym typeface="Calibri Light"/>
              </a:defRPr>
            </a:lvl1pPr>
          </a:lstStyle>
          <a:p>
            <a:r>
              <a:t>Title Text</a:t>
            </a:r>
          </a:p>
        </p:txBody>
      </p:sp>
      <p:sp>
        <p:nvSpPr>
          <p:cNvPr id="164" name="Picture Placeholder 2"/>
          <p:cNvSpPr>
            <a:spLocks noGrp="1"/>
          </p:cNvSpPr>
          <p:nvPr>
            <p:ph type="pic" sz="half" idx="21"/>
          </p:nvPr>
        </p:nvSpPr>
        <p:spPr>
          <a:xfrm>
            <a:off x="5183187" y="1597819"/>
            <a:ext cx="6172203" cy="3655220"/>
          </a:xfrm>
          <a:prstGeom prst="rect">
            <a:avLst/>
          </a:prstGeom>
        </p:spPr>
        <p:txBody>
          <a:bodyPr lIns="91439" rIns="91439">
            <a:noAutofit/>
          </a:bodyPr>
          <a:lstStyle/>
          <a:p>
            <a:endParaRPr/>
          </a:p>
        </p:txBody>
      </p:sp>
      <p:sp>
        <p:nvSpPr>
          <p:cNvPr id="165" name="Body Level One…"/>
          <p:cNvSpPr txBox="1">
            <a:spLocks noGrp="1"/>
          </p:cNvSpPr>
          <p:nvPr>
            <p:ph type="body" sz="quarter" idx="1"/>
          </p:nvPr>
        </p:nvSpPr>
        <p:spPr>
          <a:xfrm>
            <a:off x="839787" y="2400300"/>
            <a:ext cx="3932240" cy="2858692"/>
          </a:xfrm>
          <a:prstGeom prst="rect">
            <a:avLst/>
          </a:prstGeom>
        </p:spPr>
        <p:txBody>
          <a:bodyPr lIns="48766" tIns="48766" rIns="48766" bIns="48766"/>
          <a:lstStyle>
            <a:lvl1pPr marL="0" indent="0" defTabSz="914366">
              <a:lnSpc>
                <a:spcPct val="90000"/>
              </a:lnSpc>
              <a:spcBef>
                <a:spcPts val="900"/>
              </a:spcBef>
              <a:buSzTx/>
              <a:buNone/>
              <a:defRPr sz="1500">
                <a:latin typeface="Calibri"/>
                <a:ea typeface="Calibri"/>
                <a:cs typeface="Calibri"/>
                <a:sym typeface="Calibri"/>
              </a:defRPr>
            </a:lvl1pPr>
            <a:lvl2pPr marL="0" indent="0" defTabSz="914366">
              <a:lnSpc>
                <a:spcPct val="90000"/>
              </a:lnSpc>
              <a:spcBef>
                <a:spcPts val="900"/>
              </a:spcBef>
              <a:buSzTx/>
              <a:buNone/>
              <a:defRPr sz="1500">
                <a:latin typeface="Calibri"/>
                <a:ea typeface="Calibri"/>
                <a:cs typeface="Calibri"/>
                <a:sym typeface="Calibri"/>
              </a:defRPr>
            </a:lvl2pPr>
            <a:lvl3pPr marL="0" indent="0" defTabSz="914366">
              <a:lnSpc>
                <a:spcPct val="90000"/>
              </a:lnSpc>
              <a:spcBef>
                <a:spcPts val="900"/>
              </a:spcBef>
              <a:buSzTx/>
              <a:buNone/>
              <a:defRPr sz="1500">
                <a:latin typeface="Calibri"/>
                <a:ea typeface="Calibri"/>
                <a:cs typeface="Calibri"/>
                <a:sym typeface="Calibri"/>
              </a:defRPr>
            </a:lvl3pPr>
            <a:lvl4pPr marL="0" indent="0" defTabSz="914366">
              <a:lnSpc>
                <a:spcPct val="90000"/>
              </a:lnSpc>
              <a:spcBef>
                <a:spcPts val="900"/>
              </a:spcBef>
              <a:buSzTx/>
              <a:buNone/>
              <a:defRPr sz="1500">
                <a:latin typeface="Calibri"/>
                <a:ea typeface="Calibri"/>
                <a:cs typeface="Calibri"/>
                <a:sym typeface="Calibri"/>
              </a:defRPr>
            </a:lvl4pPr>
            <a:lvl5pPr marL="0" indent="0" defTabSz="914366">
              <a:lnSpc>
                <a:spcPct val="90000"/>
              </a:lnSpc>
              <a:spcBef>
                <a:spcPts val="900"/>
              </a:spcBef>
              <a:buSzTx/>
              <a:buNone/>
              <a:defRPr sz="1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0414289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61B9A4-AD90-4764-870E-E3D1AF37132A}"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42997-805C-48DF-8BC1-B6D91FB4EB61}" type="slidenum">
              <a:rPr lang="en-US" smtClean="0"/>
              <a:t>‹#›</a:t>
            </a:fld>
            <a:endParaRPr lang="en-US"/>
          </a:p>
        </p:txBody>
      </p:sp>
    </p:spTree>
    <p:extLst>
      <p:ext uri="{BB962C8B-B14F-4D97-AF65-F5344CB8AC3E}">
        <p14:creationId xmlns:p14="http://schemas.microsoft.com/office/powerpoint/2010/main" val="3708914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pPr/>
              <a:t>12/12/2020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24440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pPr/>
              <a:t>12/12/2020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46988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pPr/>
              <a:t>12/12/2020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429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pPr/>
              <a:t>12/12/2020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825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pPr/>
              <a:t>12/12/2020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29578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pPr/>
              <a:t>12/12/2020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26815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pPr/>
              <a:t>12/12/2020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6640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pPr/>
              <a:t>12/12/2020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solidFill>
                <a:srgbClr val="39302A"/>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solidFill>
                  <a:srgbClr val="39302A"/>
                </a:solidFill>
              </a:rPr>
              <a:pPr/>
              <a:t>‹#›</a:t>
            </a:fld>
            <a:endParaRPr lang="en-US" dirty="0">
              <a:solidFill>
                <a:srgbClr val="39302A"/>
              </a:solidFill>
            </a:endParaRPr>
          </a:p>
        </p:txBody>
      </p:sp>
    </p:spTree>
    <p:extLst>
      <p:ext uri="{BB962C8B-B14F-4D97-AF65-F5344CB8AC3E}">
        <p14:creationId xmlns:p14="http://schemas.microsoft.com/office/powerpoint/2010/main" val="602049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61B9A4-AD90-4764-870E-E3D1AF37132A}"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42997-805C-48DF-8BC1-B6D91FB4EB61}" type="slidenum">
              <a:rPr lang="en-US" smtClean="0"/>
              <a:t>‹#›</a:t>
            </a:fld>
            <a:endParaRPr lang="en-US"/>
          </a:p>
        </p:txBody>
      </p:sp>
    </p:spTree>
    <p:extLst>
      <p:ext uri="{BB962C8B-B14F-4D97-AF65-F5344CB8AC3E}">
        <p14:creationId xmlns:p14="http://schemas.microsoft.com/office/powerpoint/2010/main" val="2978292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pPr/>
              <a:t>12/12/2020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986666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spcBef>
                <a:spcPts val="500"/>
              </a:spcBef>
              <a:buSzTx/>
              <a:buNone/>
              <a:defRPr sz="2400"/>
            </a:lvl1pPr>
            <a:lvl2pPr marL="0" indent="457200" algn="ctr">
              <a:spcBef>
                <a:spcPts val="500"/>
              </a:spcBef>
              <a:buSzTx/>
              <a:buNone/>
              <a:defRPr sz="2400"/>
            </a:lvl2pPr>
            <a:lvl3pPr marL="0" indent="914400" algn="ctr">
              <a:spcBef>
                <a:spcPts val="500"/>
              </a:spcBef>
              <a:buSzTx/>
              <a:buNone/>
              <a:defRPr sz="2400"/>
            </a:lvl3pPr>
            <a:lvl4pPr marL="0" indent="1371600" algn="ctr">
              <a:spcBef>
                <a:spcPts val="500"/>
              </a:spcBef>
              <a:buSzTx/>
              <a:buNone/>
              <a:defRPr sz="2400"/>
            </a:lvl4pPr>
            <a:lvl5pPr marL="0" indent="1828800" algn="ctr">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427518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676643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9"/>
            <a:ext cx="10515601"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4"/>
            <a:ext cx="10515601" cy="1500188"/>
          </a:xfrm>
          <a:prstGeom prst="rect">
            <a:avLst/>
          </a:prstGeom>
        </p:spPr>
        <p:txBody>
          <a:bodyPr/>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4524386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0"/>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4653971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40317" y="365125"/>
            <a:ext cx="10515601" cy="1325564"/>
          </a:xfrm>
          <a:prstGeom prst="rect">
            <a:avLst/>
          </a:prstGeom>
        </p:spPr>
        <p:txBody>
          <a:bodyPr/>
          <a:lstStyle/>
          <a:p>
            <a:r>
              <a:t>Title Text</a:t>
            </a:r>
          </a:p>
        </p:txBody>
      </p:sp>
      <p:sp>
        <p:nvSpPr>
          <p:cNvPr id="48" name="Body Level One…"/>
          <p:cNvSpPr txBox="1">
            <a:spLocks noGrp="1"/>
          </p:cNvSpPr>
          <p:nvPr>
            <p:ph type="body" sz="quarter" idx="1"/>
          </p:nvPr>
        </p:nvSpPr>
        <p:spPr>
          <a:xfrm>
            <a:off x="840317" y="1681163"/>
            <a:ext cx="5158318" cy="823913"/>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717" cy="823913"/>
          </a:xfrm>
          <a:prstGeom prst="rect">
            <a:avLst/>
          </a:prstGeom>
        </p:spPr>
        <p:txBody>
          <a:bodyPr anchor="b"/>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0463120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0779590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344600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40317" y="457200"/>
            <a:ext cx="3932768"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716" y="987425"/>
            <a:ext cx="6172201" cy="48736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40317" y="2057400"/>
            <a:ext cx="3932768" cy="3811588"/>
          </a:xfrm>
          <a:prstGeom prst="rect">
            <a:avLst/>
          </a:prstGeom>
        </p:spPr>
        <p:txBody>
          <a:bodyPr/>
          <a:lstStyle/>
          <a:p>
            <a:pPr marL="0" indent="0">
              <a:spcBef>
                <a:spcPts val="300"/>
              </a:spcBef>
              <a:buSz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435901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40317" y="457200"/>
            <a:ext cx="3932768"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40317" y="2057400"/>
            <a:ext cx="3932768" cy="3811588"/>
          </a:xfrm>
          <a:prstGeom prst="rect">
            <a:avLst/>
          </a:prstGeom>
        </p:spPr>
        <p:txBody>
          <a:bodyPr/>
          <a:lstStyle>
            <a:lvl1pPr marL="0" indent="0">
              <a:spcBef>
                <a:spcPts val="300"/>
              </a:spcBef>
              <a:buSzTx/>
              <a:buNone/>
              <a:defRPr sz="1600"/>
            </a:lvl1pPr>
            <a:lvl2pPr marL="0" indent="457200">
              <a:spcBef>
                <a:spcPts val="300"/>
              </a:spcBef>
              <a:buSzTx/>
              <a:buNone/>
              <a:defRPr sz="1600"/>
            </a:lvl2pPr>
            <a:lvl3pPr marL="0" indent="914400">
              <a:spcBef>
                <a:spcPts val="300"/>
              </a:spcBef>
              <a:buSzTx/>
              <a:buNone/>
              <a:defRPr sz="1600"/>
            </a:lvl3pPr>
            <a:lvl4pPr marL="0" indent="1371600">
              <a:spcBef>
                <a:spcPts val="300"/>
              </a:spcBef>
              <a:buSzTx/>
              <a:buNone/>
              <a:defRPr sz="1600"/>
            </a:lvl4pPr>
            <a:lvl5pPr marL="0" indent="1828800">
              <a:spcBef>
                <a:spcPts val="300"/>
              </a:spcBef>
              <a:buSz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304005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61B9A4-AD90-4764-870E-E3D1AF37132A}"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42997-805C-48DF-8BC1-B6D91FB4EB61}" type="slidenum">
              <a:rPr lang="en-US" smtClean="0"/>
              <a:t>‹#›</a:t>
            </a:fld>
            <a:endParaRPr lang="en-US"/>
          </a:p>
        </p:txBody>
      </p:sp>
    </p:spTree>
    <p:extLst>
      <p:ext uri="{BB962C8B-B14F-4D97-AF65-F5344CB8AC3E}">
        <p14:creationId xmlns:p14="http://schemas.microsoft.com/office/powerpoint/2010/main" val="4268167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1523999" y="1699022"/>
            <a:ext cx="9144003" cy="1790701"/>
          </a:xfrm>
          <a:prstGeom prst="rect">
            <a:avLst/>
          </a:prstGeom>
        </p:spPr>
        <p:txBody>
          <a:bodyPr lIns="48766" tIns="48766" rIns="48766" bIns="48766" anchor="b"/>
          <a:lstStyle>
            <a:lvl1pPr defTabSz="914366">
              <a:lnSpc>
                <a:spcPct val="90000"/>
              </a:lnSpc>
              <a:defRPr sz="5900">
                <a:latin typeface="Calibri Light"/>
                <a:ea typeface="Calibri Light"/>
                <a:cs typeface="Calibri Light"/>
                <a:sym typeface="Calibri Light"/>
              </a:defRPr>
            </a:lvl1pPr>
          </a:lstStyle>
          <a:p>
            <a:r>
              <a:t>Title Text</a:t>
            </a:r>
          </a:p>
        </p:txBody>
      </p:sp>
      <p:sp>
        <p:nvSpPr>
          <p:cNvPr id="93" name="Body Level One…"/>
          <p:cNvSpPr txBox="1">
            <a:spLocks noGrp="1"/>
          </p:cNvSpPr>
          <p:nvPr>
            <p:ph type="body" sz="quarter" idx="1"/>
          </p:nvPr>
        </p:nvSpPr>
        <p:spPr>
          <a:xfrm>
            <a:off x="1523999" y="3558778"/>
            <a:ext cx="9144003" cy="1241823"/>
          </a:xfrm>
          <a:prstGeom prst="rect">
            <a:avLst/>
          </a:prstGeom>
        </p:spPr>
        <p:txBody>
          <a:bodyPr lIns="48766" tIns="48766" rIns="48766" bIns="48766"/>
          <a:lstStyle>
            <a:lvl1pPr marL="0" indent="0" algn="ctr" defTabSz="914366">
              <a:lnSpc>
                <a:spcPct val="90000"/>
              </a:lnSpc>
              <a:spcBef>
                <a:spcPts val="900"/>
              </a:spcBef>
              <a:buSzTx/>
              <a:buNone/>
              <a:defRPr sz="2300">
                <a:latin typeface="Calibri"/>
                <a:ea typeface="Calibri"/>
                <a:cs typeface="Calibri"/>
                <a:sym typeface="Calibri"/>
              </a:defRPr>
            </a:lvl1pPr>
            <a:lvl2pPr marL="0" indent="0" algn="ctr" defTabSz="914366">
              <a:lnSpc>
                <a:spcPct val="90000"/>
              </a:lnSpc>
              <a:spcBef>
                <a:spcPts val="900"/>
              </a:spcBef>
              <a:buSzTx/>
              <a:buNone/>
              <a:defRPr sz="2300">
                <a:latin typeface="Calibri"/>
                <a:ea typeface="Calibri"/>
                <a:cs typeface="Calibri"/>
                <a:sym typeface="Calibri"/>
              </a:defRPr>
            </a:lvl2pPr>
            <a:lvl3pPr marL="0" indent="0" algn="ctr" defTabSz="914366">
              <a:lnSpc>
                <a:spcPct val="90000"/>
              </a:lnSpc>
              <a:spcBef>
                <a:spcPts val="900"/>
              </a:spcBef>
              <a:buSzTx/>
              <a:buNone/>
              <a:defRPr sz="2300">
                <a:latin typeface="Calibri"/>
                <a:ea typeface="Calibri"/>
                <a:cs typeface="Calibri"/>
                <a:sym typeface="Calibri"/>
              </a:defRPr>
            </a:lvl3pPr>
            <a:lvl4pPr marL="0" indent="0" algn="ctr" defTabSz="914366">
              <a:lnSpc>
                <a:spcPct val="90000"/>
              </a:lnSpc>
              <a:spcBef>
                <a:spcPts val="900"/>
              </a:spcBef>
              <a:buSzTx/>
              <a:buNone/>
              <a:defRPr sz="2300">
                <a:latin typeface="Calibri"/>
                <a:ea typeface="Calibri"/>
                <a:cs typeface="Calibri"/>
                <a:sym typeface="Calibri"/>
              </a:defRPr>
            </a:lvl4pPr>
            <a:lvl5pPr marL="0" indent="0" algn="ctr" defTabSz="914366">
              <a:lnSpc>
                <a:spcPct val="90000"/>
              </a:lnSpc>
              <a:spcBef>
                <a:spcPts val="900"/>
              </a:spcBef>
              <a:buSzTx/>
              <a:buNone/>
              <a:defRPr sz="23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7819261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02" name="Body Level One…"/>
          <p:cNvSpPr txBox="1">
            <a:spLocks noGrp="1"/>
          </p:cNvSpPr>
          <p:nvPr>
            <p:ph type="body" idx="1"/>
          </p:nvPr>
        </p:nvSpPr>
        <p:spPr>
          <a:xfrm>
            <a:off x="838199" y="2226468"/>
            <a:ext cx="10515603" cy="3263505"/>
          </a:xfrm>
          <a:prstGeom prst="rect">
            <a:avLst/>
          </a:prstGeom>
        </p:spPr>
        <p:txBody>
          <a:bodyPr lIns="48766" tIns="48766" rIns="48766" bIns="48766"/>
          <a:lstStyle>
            <a:lvl1pPr marL="218130" indent="-218130" defTabSz="914366">
              <a:lnSpc>
                <a:spcPct val="90000"/>
              </a:lnSpc>
              <a:spcBef>
                <a:spcPts val="900"/>
              </a:spcBef>
              <a:buFont typeface="Arial"/>
              <a:defRPr sz="2600">
                <a:latin typeface="Calibri"/>
                <a:ea typeface="Calibri"/>
                <a:cs typeface="Calibri"/>
                <a:sym typeface="Calibri"/>
              </a:defRPr>
            </a:lvl1pPr>
            <a:lvl2pPr marL="575944" indent="-254487" defTabSz="914366">
              <a:lnSpc>
                <a:spcPct val="90000"/>
              </a:lnSpc>
              <a:spcBef>
                <a:spcPts val="900"/>
              </a:spcBef>
              <a:buFont typeface="Arial"/>
              <a:buChar char="•"/>
              <a:defRPr sz="2600">
                <a:latin typeface="Calibri"/>
                <a:ea typeface="Calibri"/>
                <a:cs typeface="Calibri"/>
                <a:sym typeface="Calibri"/>
              </a:defRPr>
            </a:lvl2pPr>
            <a:lvl3pPr marL="948298" indent="-305383" defTabSz="914366">
              <a:lnSpc>
                <a:spcPct val="90000"/>
              </a:lnSpc>
              <a:spcBef>
                <a:spcPts val="900"/>
              </a:spcBef>
              <a:buFont typeface="Arial"/>
              <a:defRPr sz="2600">
                <a:latin typeface="Calibri"/>
                <a:ea typeface="Calibri"/>
                <a:cs typeface="Calibri"/>
                <a:sym typeface="Calibri"/>
              </a:defRPr>
            </a:lvl3pPr>
            <a:lvl4pPr marL="1303687" indent="-339316" defTabSz="914366">
              <a:lnSpc>
                <a:spcPct val="90000"/>
              </a:lnSpc>
              <a:spcBef>
                <a:spcPts val="900"/>
              </a:spcBef>
              <a:buFont typeface="Arial"/>
              <a:buChar char="•"/>
              <a:defRPr sz="2600">
                <a:latin typeface="Calibri"/>
                <a:ea typeface="Calibri"/>
                <a:cs typeface="Calibri"/>
                <a:sym typeface="Calibri"/>
              </a:defRPr>
            </a:lvl4pPr>
            <a:lvl5pPr marL="1625144" indent="-339316" defTabSz="914366">
              <a:lnSpc>
                <a:spcPct val="90000"/>
              </a:lnSpc>
              <a:spcBef>
                <a:spcPts val="9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30184132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831849" y="2139552"/>
            <a:ext cx="10515603" cy="2139554"/>
          </a:xfrm>
          <a:prstGeom prst="rect">
            <a:avLst/>
          </a:prstGeom>
        </p:spPr>
        <p:txBody>
          <a:bodyPr lIns="48766" tIns="48766" rIns="48766" bIns="48766" anchor="b"/>
          <a:lstStyle>
            <a:lvl1pPr algn="l" defTabSz="914366">
              <a:lnSpc>
                <a:spcPct val="90000"/>
              </a:lnSpc>
              <a:defRPr sz="5900">
                <a:latin typeface="Calibri Light"/>
                <a:ea typeface="Calibri Light"/>
                <a:cs typeface="Calibri Light"/>
                <a:sym typeface="Calibri Light"/>
              </a:defRPr>
            </a:lvl1pPr>
          </a:lstStyle>
          <a:p>
            <a:r>
              <a:t>Title Text</a:t>
            </a:r>
          </a:p>
        </p:txBody>
      </p:sp>
      <p:sp>
        <p:nvSpPr>
          <p:cNvPr id="111" name="Body Level One…"/>
          <p:cNvSpPr txBox="1">
            <a:spLocks noGrp="1"/>
          </p:cNvSpPr>
          <p:nvPr>
            <p:ph type="body" sz="quarter" idx="1"/>
          </p:nvPr>
        </p:nvSpPr>
        <p:spPr>
          <a:xfrm>
            <a:off x="831849" y="4299346"/>
            <a:ext cx="10515603" cy="1125142"/>
          </a:xfrm>
          <a:prstGeom prst="rect">
            <a:avLst/>
          </a:prstGeom>
        </p:spPr>
        <p:txBody>
          <a:bodyPr lIns="48766" tIns="48766" rIns="48766" bIns="48766"/>
          <a:lstStyle>
            <a:lvl1pPr marL="0" indent="0" defTabSz="914366">
              <a:lnSpc>
                <a:spcPct val="90000"/>
              </a:lnSpc>
              <a:spcBef>
                <a:spcPts val="900"/>
              </a:spcBef>
              <a:buSzTx/>
              <a:buNone/>
              <a:defRPr sz="2300">
                <a:solidFill>
                  <a:srgbClr val="888888"/>
                </a:solidFill>
                <a:latin typeface="Calibri"/>
                <a:ea typeface="Calibri"/>
                <a:cs typeface="Calibri"/>
                <a:sym typeface="Calibri"/>
              </a:defRPr>
            </a:lvl1pPr>
            <a:lvl2pPr marL="0" indent="0" defTabSz="914366">
              <a:lnSpc>
                <a:spcPct val="90000"/>
              </a:lnSpc>
              <a:spcBef>
                <a:spcPts val="900"/>
              </a:spcBef>
              <a:buSzTx/>
              <a:buNone/>
              <a:defRPr sz="2300">
                <a:solidFill>
                  <a:srgbClr val="888888"/>
                </a:solidFill>
                <a:latin typeface="Calibri"/>
                <a:ea typeface="Calibri"/>
                <a:cs typeface="Calibri"/>
                <a:sym typeface="Calibri"/>
              </a:defRPr>
            </a:lvl2pPr>
            <a:lvl3pPr marL="0" indent="0" defTabSz="914366">
              <a:lnSpc>
                <a:spcPct val="90000"/>
              </a:lnSpc>
              <a:spcBef>
                <a:spcPts val="900"/>
              </a:spcBef>
              <a:buSzTx/>
              <a:buNone/>
              <a:defRPr sz="2300">
                <a:solidFill>
                  <a:srgbClr val="888888"/>
                </a:solidFill>
                <a:latin typeface="Calibri"/>
                <a:ea typeface="Calibri"/>
                <a:cs typeface="Calibri"/>
                <a:sym typeface="Calibri"/>
              </a:defRPr>
            </a:lvl3pPr>
            <a:lvl4pPr marL="0" indent="0" defTabSz="914366">
              <a:lnSpc>
                <a:spcPct val="90000"/>
              </a:lnSpc>
              <a:spcBef>
                <a:spcPts val="900"/>
              </a:spcBef>
              <a:buSzTx/>
              <a:buNone/>
              <a:defRPr sz="2300">
                <a:solidFill>
                  <a:srgbClr val="888888"/>
                </a:solidFill>
                <a:latin typeface="Calibri"/>
                <a:ea typeface="Calibri"/>
                <a:cs typeface="Calibri"/>
                <a:sym typeface="Calibri"/>
              </a:defRPr>
            </a:lvl4pPr>
            <a:lvl5pPr marL="0" indent="0" defTabSz="914366">
              <a:lnSpc>
                <a:spcPct val="90000"/>
              </a:lnSpc>
              <a:spcBef>
                <a:spcPts val="900"/>
              </a:spcBef>
              <a:buSzTx/>
              <a:buNone/>
              <a:defRPr sz="23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0518811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20" name="Body Level One…"/>
          <p:cNvSpPr txBox="1">
            <a:spLocks noGrp="1"/>
          </p:cNvSpPr>
          <p:nvPr>
            <p:ph type="body" sz="half" idx="1"/>
          </p:nvPr>
        </p:nvSpPr>
        <p:spPr>
          <a:xfrm>
            <a:off x="838200" y="2226468"/>
            <a:ext cx="5181602" cy="3263505"/>
          </a:xfrm>
          <a:prstGeom prst="rect">
            <a:avLst/>
          </a:prstGeom>
        </p:spPr>
        <p:txBody>
          <a:bodyPr lIns="48766" tIns="48766" rIns="48766" bIns="48766"/>
          <a:lstStyle>
            <a:lvl1pPr marL="218130" indent="-218130" defTabSz="914366">
              <a:lnSpc>
                <a:spcPct val="90000"/>
              </a:lnSpc>
              <a:spcBef>
                <a:spcPts val="900"/>
              </a:spcBef>
              <a:buFont typeface="Arial"/>
              <a:defRPr sz="2600">
                <a:latin typeface="Calibri"/>
                <a:ea typeface="Calibri"/>
                <a:cs typeface="Calibri"/>
                <a:sym typeface="Calibri"/>
              </a:defRPr>
            </a:lvl1pPr>
            <a:lvl2pPr marL="575944" indent="-254487" defTabSz="914366">
              <a:lnSpc>
                <a:spcPct val="90000"/>
              </a:lnSpc>
              <a:spcBef>
                <a:spcPts val="900"/>
              </a:spcBef>
              <a:buFont typeface="Arial"/>
              <a:buChar char="•"/>
              <a:defRPr sz="2600">
                <a:latin typeface="Calibri"/>
                <a:ea typeface="Calibri"/>
                <a:cs typeface="Calibri"/>
                <a:sym typeface="Calibri"/>
              </a:defRPr>
            </a:lvl2pPr>
            <a:lvl3pPr marL="948298" indent="-305383" defTabSz="914366">
              <a:lnSpc>
                <a:spcPct val="90000"/>
              </a:lnSpc>
              <a:spcBef>
                <a:spcPts val="900"/>
              </a:spcBef>
              <a:buFont typeface="Arial"/>
              <a:defRPr sz="2600">
                <a:latin typeface="Calibri"/>
                <a:ea typeface="Calibri"/>
                <a:cs typeface="Calibri"/>
                <a:sym typeface="Calibri"/>
              </a:defRPr>
            </a:lvl3pPr>
            <a:lvl4pPr marL="1303687" indent="-339316" defTabSz="914366">
              <a:lnSpc>
                <a:spcPct val="90000"/>
              </a:lnSpc>
              <a:spcBef>
                <a:spcPts val="900"/>
              </a:spcBef>
              <a:buFont typeface="Arial"/>
              <a:buChar char="•"/>
              <a:defRPr sz="2600">
                <a:latin typeface="Calibri"/>
                <a:ea typeface="Calibri"/>
                <a:cs typeface="Calibri"/>
                <a:sym typeface="Calibri"/>
              </a:defRPr>
            </a:lvl4pPr>
            <a:lvl5pPr marL="1625144" indent="-339316" defTabSz="914366">
              <a:lnSpc>
                <a:spcPct val="90000"/>
              </a:lnSpc>
              <a:spcBef>
                <a:spcPts val="9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3351733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839787"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29" name="Body Level One…"/>
          <p:cNvSpPr txBox="1">
            <a:spLocks noGrp="1"/>
          </p:cNvSpPr>
          <p:nvPr>
            <p:ph type="body" sz="quarter" idx="1"/>
          </p:nvPr>
        </p:nvSpPr>
        <p:spPr>
          <a:xfrm>
            <a:off x="839787" y="2118122"/>
            <a:ext cx="5157789" cy="617936"/>
          </a:xfrm>
          <a:prstGeom prst="rect">
            <a:avLst/>
          </a:prstGeom>
        </p:spPr>
        <p:txBody>
          <a:bodyPr lIns="48766" tIns="48766" rIns="48766" bIns="48766" anchor="b"/>
          <a:lstStyle>
            <a:lvl1pPr marL="0" indent="0" defTabSz="914366">
              <a:lnSpc>
                <a:spcPct val="90000"/>
              </a:lnSpc>
              <a:spcBef>
                <a:spcPts val="900"/>
              </a:spcBef>
              <a:buSzTx/>
              <a:buNone/>
              <a:defRPr sz="2300" b="1">
                <a:latin typeface="Calibri"/>
                <a:ea typeface="Calibri"/>
                <a:cs typeface="Calibri"/>
                <a:sym typeface="Calibri"/>
              </a:defRPr>
            </a:lvl1pPr>
            <a:lvl2pPr marL="0" indent="0" defTabSz="914366">
              <a:lnSpc>
                <a:spcPct val="90000"/>
              </a:lnSpc>
              <a:spcBef>
                <a:spcPts val="900"/>
              </a:spcBef>
              <a:buSzTx/>
              <a:buNone/>
              <a:defRPr sz="2300" b="1">
                <a:latin typeface="Calibri"/>
                <a:ea typeface="Calibri"/>
                <a:cs typeface="Calibri"/>
                <a:sym typeface="Calibri"/>
              </a:defRPr>
            </a:lvl2pPr>
            <a:lvl3pPr marL="0" indent="0" defTabSz="914366">
              <a:lnSpc>
                <a:spcPct val="90000"/>
              </a:lnSpc>
              <a:spcBef>
                <a:spcPts val="900"/>
              </a:spcBef>
              <a:buSzTx/>
              <a:buNone/>
              <a:defRPr sz="2300" b="1">
                <a:latin typeface="Calibri"/>
                <a:ea typeface="Calibri"/>
                <a:cs typeface="Calibri"/>
                <a:sym typeface="Calibri"/>
              </a:defRPr>
            </a:lvl3pPr>
            <a:lvl4pPr marL="0" indent="0" defTabSz="914366">
              <a:lnSpc>
                <a:spcPct val="90000"/>
              </a:lnSpc>
              <a:spcBef>
                <a:spcPts val="900"/>
              </a:spcBef>
              <a:buSzTx/>
              <a:buNone/>
              <a:defRPr sz="2300" b="1">
                <a:latin typeface="Calibri"/>
                <a:ea typeface="Calibri"/>
                <a:cs typeface="Calibri"/>
                <a:sym typeface="Calibri"/>
              </a:defRPr>
            </a:lvl4pPr>
            <a:lvl5pPr marL="0" indent="0" defTabSz="914366">
              <a:lnSpc>
                <a:spcPct val="90000"/>
              </a:lnSpc>
              <a:spcBef>
                <a:spcPts val="900"/>
              </a:spcBef>
              <a:buSzTx/>
              <a:buNone/>
              <a:defRPr sz="23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 name="Text Placeholder 4"/>
          <p:cNvSpPr>
            <a:spLocks noGrp="1"/>
          </p:cNvSpPr>
          <p:nvPr>
            <p:ph type="body" sz="quarter" idx="21"/>
          </p:nvPr>
        </p:nvSpPr>
        <p:spPr>
          <a:xfrm>
            <a:off x="6172201" y="2118122"/>
            <a:ext cx="5183190" cy="617936"/>
          </a:xfrm>
          <a:prstGeom prst="rect">
            <a:avLst/>
          </a:prstGeom>
        </p:spPr>
        <p:txBody>
          <a:bodyPr lIns="48766" tIns="48766" rIns="48766" bIns="48766" anchor="b"/>
          <a:lstStyle/>
          <a:p>
            <a:pPr marL="0" indent="0" defTabSz="914366">
              <a:lnSpc>
                <a:spcPct val="90000"/>
              </a:lnSpc>
              <a:spcBef>
                <a:spcPts val="900"/>
              </a:spcBef>
              <a:buSzTx/>
              <a:buNone/>
              <a:defRPr sz="3400" b="1">
                <a:latin typeface="Calibri"/>
                <a:ea typeface="Calibri"/>
                <a:cs typeface="Calibri"/>
                <a:sym typeface="Calibri"/>
              </a:defRPr>
            </a:pPr>
            <a:endParaRPr/>
          </a:p>
        </p:txBody>
      </p:sp>
      <p:sp>
        <p:nvSpPr>
          <p:cNvPr id="131"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0938961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39"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5724839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5018932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839787" y="1200150"/>
            <a:ext cx="3932240" cy="1200151"/>
          </a:xfrm>
          <a:prstGeom prst="rect">
            <a:avLst/>
          </a:prstGeom>
        </p:spPr>
        <p:txBody>
          <a:bodyPr lIns="48766" tIns="48766" rIns="48766" bIns="48766" anchor="b"/>
          <a:lstStyle>
            <a:lvl1pPr algn="l" defTabSz="914366">
              <a:lnSpc>
                <a:spcPct val="90000"/>
              </a:lnSpc>
              <a:defRPr sz="3000">
                <a:latin typeface="Calibri Light"/>
                <a:ea typeface="Calibri Light"/>
                <a:cs typeface="Calibri Light"/>
                <a:sym typeface="Calibri Light"/>
              </a:defRPr>
            </a:lvl1pPr>
          </a:lstStyle>
          <a:p>
            <a:r>
              <a:t>Title Text</a:t>
            </a:r>
          </a:p>
        </p:txBody>
      </p:sp>
      <p:sp>
        <p:nvSpPr>
          <p:cNvPr id="154" name="Body Level One…"/>
          <p:cNvSpPr txBox="1">
            <a:spLocks noGrp="1"/>
          </p:cNvSpPr>
          <p:nvPr>
            <p:ph type="body" sz="half" idx="1"/>
          </p:nvPr>
        </p:nvSpPr>
        <p:spPr>
          <a:xfrm>
            <a:off x="5183187" y="1597819"/>
            <a:ext cx="6172203" cy="3655220"/>
          </a:xfrm>
          <a:prstGeom prst="rect">
            <a:avLst/>
          </a:prstGeom>
        </p:spPr>
        <p:txBody>
          <a:bodyPr lIns="48766" tIns="48766" rIns="48766" bIns="48766"/>
          <a:lstStyle>
            <a:lvl1pPr marL="221001" indent="-221001" defTabSz="914366">
              <a:lnSpc>
                <a:spcPct val="90000"/>
              </a:lnSpc>
              <a:spcBef>
                <a:spcPts val="900"/>
              </a:spcBef>
              <a:buFont typeface="Arial"/>
              <a:defRPr sz="3000">
                <a:latin typeface="Calibri"/>
                <a:ea typeface="Calibri"/>
                <a:cs typeface="Calibri"/>
                <a:sym typeface="Calibri"/>
              </a:defRPr>
            </a:lvl1pPr>
            <a:lvl2pPr marL="574030" indent="-252573" defTabSz="914366">
              <a:lnSpc>
                <a:spcPct val="90000"/>
              </a:lnSpc>
              <a:spcBef>
                <a:spcPts val="900"/>
              </a:spcBef>
              <a:buFont typeface="Arial"/>
              <a:buChar char="•"/>
              <a:defRPr sz="3000">
                <a:latin typeface="Calibri"/>
                <a:ea typeface="Calibri"/>
                <a:cs typeface="Calibri"/>
                <a:sym typeface="Calibri"/>
              </a:defRPr>
            </a:lvl2pPr>
            <a:lvl3pPr marL="937583" indent="-294669" defTabSz="914366">
              <a:lnSpc>
                <a:spcPct val="90000"/>
              </a:lnSpc>
              <a:spcBef>
                <a:spcPts val="900"/>
              </a:spcBef>
              <a:buFont typeface="Arial"/>
              <a:defRPr sz="3000">
                <a:latin typeface="Calibri"/>
                <a:ea typeface="Calibri"/>
                <a:cs typeface="Calibri"/>
                <a:sym typeface="Calibri"/>
              </a:defRPr>
            </a:lvl3pPr>
            <a:lvl4pPr marL="1317974" indent="-353603" defTabSz="914366">
              <a:lnSpc>
                <a:spcPct val="90000"/>
              </a:lnSpc>
              <a:spcBef>
                <a:spcPts val="900"/>
              </a:spcBef>
              <a:buFont typeface="Arial"/>
              <a:buChar char="•"/>
              <a:defRPr sz="3000">
                <a:latin typeface="Calibri"/>
                <a:ea typeface="Calibri"/>
                <a:cs typeface="Calibri"/>
                <a:sym typeface="Calibri"/>
              </a:defRPr>
            </a:lvl4pPr>
            <a:lvl5pPr marL="1639431" indent="-353603" defTabSz="914366">
              <a:lnSpc>
                <a:spcPct val="90000"/>
              </a:lnSpc>
              <a:spcBef>
                <a:spcPts val="900"/>
              </a:spcBef>
              <a:buFont typeface="Arial"/>
              <a:buChar char="•"/>
              <a:defRPr sz="3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3"/>
          <p:cNvSpPr>
            <a:spLocks noGrp="1"/>
          </p:cNvSpPr>
          <p:nvPr>
            <p:ph type="body" sz="quarter" idx="21"/>
          </p:nvPr>
        </p:nvSpPr>
        <p:spPr>
          <a:xfrm>
            <a:off x="839787" y="2400300"/>
            <a:ext cx="3932240" cy="2858692"/>
          </a:xfrm>
          <a:prstGeom prst="rect">
            <a:avLst/>
          </a:prstGeom>
        </p:spPr>
        <p:txBody>
          <a:bodyPr lIns="48766" tIns="48766" rIns="48766" bIns="48766"/>
          <a:lstStyle/>
          <a:p>
            <a:pPr marL="0" indent="0" defTabSz="914366">
              <a:lnSpc>
                <a:spcPct val="90000"/>
              </a:lnSpc>
              <a:spcBef>
                <a:spcPts val="900"/>
              </a:spcBef>
              <a:buSzTx/>
              <a:buNone/>
              <a:defRPr sz="2200">
                <a:latin typeface="Calibri"/>
                <a:ea typeface="Calibri"/>
                <a:cs typeface="Calibri"/>
                <a:sym typeface="Calibri"/>
              </a:defRPr>
            </a:pPr>
            <a:endParaRPr/>
          </a:p>
        </p:txBody>
      </p:sp>
      <p:sp>
        <p:nvSpPr>
          <p:cNvPr id="15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866442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839787" y="1200150"/>
            <a:ext cx="3932240" cy="1200151"/>
          </a:xfrm>
          <a:prstGeom prst="rect">
            <a:avLst/>
          </a:prstGeom>
        </p:spPr>
        <p:txBody>
          <a:bodyPr lIns="48766" tIns="48766" rIns="48766" bIns="48766" anchor="b"/>
          <a:lstStyle>
            <a:lvl1pPr algn="l" defTabSz="914366">
              <a:lnSpc>
                <a:spcPct val="90000"/>
              </a:lnSpc>
              <a:defRPr sz="3000">
                <a:latin typeface="Calibri Light"/>
                <a:ea typeface="Calibri Light"/>
                <a:cs typeface="Calibri Light"/>
                <a:sym typeface="Calibri Light"/>
              </a:defRPr>
            </a:lvl1pPr>
          </a:lstStyle>
          <a:p>
            <a:r>
              <a:t>Title Text</a:t>
            </a:r>
          </a:p>
        </p:txBody>
      </p:sp>
      <p:sp>
        <p:nvSpPr>
          <p:cNvPr id="164" name="Picture Placeholder 2"/>
          <p:cNvSpPr>
            <a:spLocks noGrp="1"/>
          </p:cNvSpPr>
          <p:nvPr>
            <p:ph type="pic" sz="half" idx="21"/>
          </p:nvPr>
        </p:nvSpPr>
        <p:spPr>
          <a:xfrm>
            <a:off x="5183187" y="1597819"/>
            <a:ext cx="6172203" cy="3655220"/>
          </a:xfrm>
          <a:prstGeom prst="rect">
            <a:avLst/>
          </a:prstGeom>
        </p:spPr>
        <p:txBody>
          <a:bodyPr lIns="91439" rIns="91439">
            <a:noAutofit/>
          </a:bodyPr>
          <a:lstStyle/>
          <a:p>
            <a:endParaRPr/>
          </a:p>
        </p:txBody>
      </p:sp>
      <p:sp>
        <p:nvSpPr>
          <p:cNvPr id="165" name="Body Level One…"/>
          <p:cNvSpPr txBox="1">
            <a:spLocks noGrp="1"/>
          </p:cNvSpPr>
          <p:nvPr>
            <p:ph type="body" sz="quarter" idx="1"/>
          </p:nvPr>
        </p:nvSpPr>
        <p:spPr>
          <a:xfrm>
            <a:off x="839787" y="2400300"/>
            <a:ext cx="3932240" cy="2858692"/>
          </a:xfrm>
          <a:prstGeom prst="rect">
            <a:avLst/>
          </a:prstGeom>
        </p:spPr>
        <p:txBody>
          <a:bodyPr lIns="48766" tIns="48766" rIns="48766" bIns="48766"/>
          <a:lstStyle>
            <a:lvl1pPr marL="0" indent="0" defTabSz="914366">
              <a:lnSpc>
                <a:spcPct val="90000"/>
              </a:lnSpc>
              <a:spcBef>
                <a:spcPts val="900"/>
              </a:spcBef>
              <a:buSzTx/>
              <a:buNone/>
              <a:defRPr sz="1500">
                <a:latin typeface="Calibri"/>
                <a:ea typeface="Calibri"/>
                <a:cs typeface="Calibri"/>
                <a:sym typeface="Calibri"/>
              </a:defRPr>
            </a:lvl1pPr>
            <a:lvl2pPr marL="0" indent="0" defTabSz="914366">
              <a:lnSpc>
                <a:spcPct val="90000"/>
              </a:lnSpc>
              <a:spcBef>
                <a:spcPts val="900"/>
              </a:spcBef>
              <a:buSzTx/>
              <a:buNone/>
              <a:defRPr sz="1500">
                <a:latin typeface="Calibri"/>
                <a:ea typeface="Calibri"/>
                <a:cs typeface="Calibri"/>
                <a:sym typeface="Calibri"/>
              </a:defRPr>
            </a:lvl2pPr>
            <a:lvl3pPr marL="0" indent="0" defTabSz="914366">
              <a:lnSpc>
                <a:spcPct val="90000"/>
              </a:lnSpc>
              <a:spcBef>
                <a:spcPts val="900"/>
              </a:spcBef>
              <a:buSzTx/>
              <a:buNone/>
              <a:defRPr sz="1500">
                <a:latin typeface="Calibri"/>
                <a:ea typeface="Calibri"/>
                <a:cs typeface="Calibri"/>
                <a:sym typeface="Calibri"/>
              </a:defRPr>
            </a:lvl3pPr>
            <a:lvl4pPr marL="0" indent="0" defTabSz="914366">
              <a:lnSpc>
                <a:spcPct val="90000"/>
              </a:lnSpc>
              <a:spcBef>
                <a:spcPts val="900"/>
              </a:spcBef>
              <a:buSzTx/>
              <a:buNone/>
              <a:defRPr sz="1500">
                <a:latin typeface="Calibri"/>
                <a:ea typeface="Calibri"/>
                <a:cs typeface="Calibri"/>
                <a:sym typeface="Calibri"/>
              </a:defRPr>
            </a:lvl4pPr>
            <a:lvl5pPr marL="0" indent="0" defTabSz="914366">
              <a:lnSpc>
                <a:spcPct val="90000"/>
              </a:lnSpc>
              <a:spcBef>
                <a:spcPts val="900"/>
              </a:spcBef>
              <a:buSzTx/>
              <a:buNone/>
              <a:defRPr sz="1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6970201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spcBef>
                <a:spcPts val="500"/>
              </a:spcBef>
              <a:buSzTx/>
              <a:buNone/>
              <a:defRPr sz="2400"/>
            </a:lvl1pPr>
            <a:lvl2pPr marL="0" indent="457200" algn="ctr">
              <a:spcBef>
                <a:spcPts val="500"/>
              </a:spcBef>
              <a:buSzTx/>
              <a:buNone/>
              <a:defRPr sz="2400"/>
            </a:lvl2pPr>
            <a:lvl3pPr marL="0" indent="914400" algn="ctr">
              <a:spcBef>
                <a:spcPts val="500"/>
              </a:spcBef>
              <a:buSzTx/>
              <a:buNone/>
              <a:defRPr sz="2400"/>
            </a:lvl3pPr>
            <a:lvl4pPr marL="0" indent="1371600" algn="ctr">
              <a:spcBef>
                <a:spcPts val="500"/>
              </a:spcBef>
              <a:buSzTx/>
              <a:buNone/>
              <a:defRPr sz="2400"/>
            </a:lvl4pPr>
            <a:lvl5pPr marL="0" indent="1828800" algn="ctr">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997875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61B9A4-AD90-4764-870E-E3D1AF37132A}" type="datetimeFigureOut">
              <a:rPr lang="en-US" smtClean="0"/>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42997-805C-48DF-8BC1-B6D91FB4EB61}" type="slidenum">
              <a:rPr lang="en-US" smtClean="0"/>
              <a:t>‹#›</a:t>
            </a:fld>
            <a:endParaRPr lang="en-US"/>
          </a:p>
        </p:txBody>
      </p:sp>
    </p:spTree>
    <p:extLst>
      <p:ext uri="{BB962C8B-B14F-4D97-AF65-F5344CB8AC3E}">
        <p14:creationId xmlns:p14="http://schemas.microsoft.com/office/powerpoint/2010/main" val="10367789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9"/>
            <a:ext cx="10515601"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4"/>
            <a:ext cx="10515601" cy="1500188"/>
          </a:xfrm>
          <a:prstGeom prst="rect">
            <a:avLst/>
          </a:prstGeom>
        </p:spPr>
        <p:txBody>
          <a:bodyPr/>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667510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0"/>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1173896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40317" y="365125"/>
            <a:ext cx="10515601" cy="1325564"/>
          </a:xfrm>
          <a:prstGeom prst="rect">
            <a:avLst/>
          </a:prstGeom>
        </p:spPr>
        <p:txBody>
          <a:bodyPr/>
          <a:lstStyle/>
          <a:p>
            <a:r>
              <a:t>Title Text</a:t>
            </a:r>
          </a:p>
        </p:txBody>
      </p:sp>
      <p:sp>
        <p:nvSpPr>
          <p:cNvPr id="48" name="Body Level One…"/>
          <p:cNvSpPr txBox="1">
            <a:spLocks noGrp="1"/>
          </p:cNvSpPr>
          <p:nvPr>
            <p:ph type="body" sz="quarter" idx="1"/>
          </p:nvPr>
        </p:nvSpPr>
        <p:spPr>
          <a:xfrm>
            <a:off x="840317" y="1681163"/>
            <a:ext cx="5158318" cy="823913"/>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717" cy="823913"/>
          </a:xfrm>
          <a:prstGeom prst="rect">
            <a:avLst/>
          </a:prstGeom>
        </p:spPr>
        <p:txBody>
          <a:bodyPr anchor="b"/>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3670943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8784959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185117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40317" y="457200"/>
            <a:ext cx="3932768"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716" y="987425"/>
            <a:ext cx="6172201" cy="48736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40317" y="2057400"/>
            <a:ext cx="3932768" cy="3811588"/>
          </a:xfrm>
          <a:prstGeom prst="rect">
            <a:avLst/>
          </a:prstGeom>
        </p:spPr>
        <p:txBody>
          <a:bodyPr/>
          <a:lstStyle/>
          <a:p>
            <a:pPr marL="0" indent="0">
              <a:spcBef>
                <a:spcPts val="300"/>
              </a:spcBef>
              <a:buSz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5240129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40317" y="457200"/>
            <a:ext cx="3932768"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40317" y="2057400"/>
            <a:ext cx="3932768" cy="3811588"/>
          </a:xfrm>
          <a:prstGeom prst="rect">
            <a:avLst/>
          </a:prstGeom>
        </p:spPr>
        <p:txBody>
          <a:bodyPr/>
          <a:lstStyle>
            <a:lvl1pPr marL="0" indent="0">
              <a:spcBef>
                <a:spcPts val="300"/>
              </a:spcBef>
              <a:buSzTx/>
              <a:buNone/>
              <a:defRPr sz="1600"/>
            </a:lvl1pPr>
            <a:lvl2pPr marL="0" indent="457200">
              <a:spcBef>
                <a:spcPts val="300"/>
              </a:spcBef>
              <a:buSzTx/>
              <a:buNone/>
              <a:defRPr sz="1600"/>
            </a:lvl2pPr>
            <a:lvl3pPr marL="0" indent="914400">
              <a:spcBef>
                <a:spcPts val="300"/>
              </a:spcBef>
              <a:buSzTx/>
              <a:buNone/>
              <a:defRPr sz="1600"/>
            </a:lvl3pPr>
            <a:lvl4pPr marL="0" indent="1371600">
              <a:spcBef>
                <a:spcPts val="300"/>
              </a:spcBef>
              <a:buSzTx/>
              <a:buNone/>
              <a:defRPr sz="1600"/>
            </a:lvl4pPr>
            <a:lvl5pPr marL="0" indent="1828800">
              <a:spcBef>
                <a:spcPts val="300"/>
              </a:spcBef>
              <a:buSz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6358329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1523999" y="1699022"/>
            <a:ext cx="9144003" cy="1790701"/>
          </a:xfrm>
          <a:prstGeom prst="rect">
            <a:avLst/>
          </a:prstGeom>
        </p:spPr>
        <p:txBody>
          <a:bodyPr lIns="48766" tIns="48766" rIns="48766" bIns="48766" anchor="b"/>
          <a:lstStyle>
            <a:lvl1pPr defTabSz="914366">
              <a:lnSpc>
                <a:spcPct val="90000"/>
              </a:lnSpc>
              <a:defRPr sz="5900">
                <a:latin typeface="Calibri Light"/>
                <a:ea typeface="Calibri Light"/>
                <a:cs typeface="Calibri Light"/>
                <a:sym typeface="Calibri Light"/>
              </a:defRPr>
            </a:lvl1pPr>
          </a:lstStyle>
          <a:p>
            <a:r>
              <a:t>Title Text</a:t>
            </a:r>
          </a:p>
        </p:txBody>
      </p:sp>
      <p:sp>
        <p:nvSpPr>
          <p:cNvPr id="93" name="Body Level One…"/>
          <p:cNvSpPr txBox="1">
            <a:spLocks noGrp="1"/>
          </p:cNvSpPr>
          <p:nvPr>
            <p:ph type="body" sz="quarter" idx="1"/>
          </p:nvPr>
        </p:nvSpPr>
        <p:spPr>
          <a:xfrm>
            <a:off x="1523999" y="3558778"/>
            <a:ext cx="9144003" cy="1241823"/>
          </a:xfrm>
          <a:prstGeom prst="rect">
            <a:avLst/>
          </a:prstGeom>
        </p:spPr>
        <p:txBody>
          <a:bodyPr lIns="48766" tIns="48766" rIns="48766" bIns="48766"/>
          <a:lstStyle>
            <a:lvl1pPr marL="0" indent="0" algn="ctr" defTabSz="914366">
              <a:lnSpc>
                <a:spcPct val="90000"/>
              </a:lnSpc>
              <a:spcBef>
                <a:spcPts val="900"/>
              </a:spcBef>
              <a:buSzTx/>
              <a:buNone/>
              <a:defRPr sz="2300">
                <a:latin typeface="Calibri"/>
                <a:ea typeface="Calibri"/>
                <a:cs typeface="Calibri"/>
                <a:sym typeface="Calibri"/>
              </a:defRPr>
            </a:lvl1pPr>
            <a:lvl2pPr marL="0" indent="0" algn="ctr" defTabSz="914366">
              <a:lnSpc>
                <a:spcPct val="90000"/>
              </a:lnSpc>
              <a:spcBef>
                <a:spcPts val="900"/>
              </a:spcBef>
              <a:buSzTx/>
              <a:buNone/>
              <a:defRPr sz="2300">
                <a:latin typeface="Calibri"/>
                <a:ea typeface="Calibri"/>
                <a:cs typeface="Calibri"/>
                <a:sym typeface="Calibri"/>
              </a:defRPr>
            </a:lvl2pPr>
            <a:lvl3pPr marL="0" indent="0" algn="ctr" defTabSz="914366">
              <a:lnSpc>
                <a:spcPct val="90000"/>
              </a:lnSpc>
              <a:spcBef>
                <a:spcPts val="900"/>
              </a:spcBef>
              <a:buSzTx/>
              <a:buNone/>
              <a:defRPr sz="2300">
                <a:latin typeface="Calibri"/>
                <a:ea typeface="Calibri"/>
                <a:cs typeface="Calibri"/>
                <a:sym typeface="Calibri"/>
              </a:defRPr>
            </a:lvl3pPr>
            <a:lvl4pPr marL="0" indent="0" algn="ctr" defTabSz="914366">
              <a:lnSpc>
                <a:spcPct val="90000"/>
              </a:lnSpc>
              <a:spcBef>
                <a:spcPts val="900"/>
              </a:spcBef>
              <a:buSzTx/>
              <a:buNone/>
              <a:defRPr sz="2300">
                <a:latin typeface="Calibri"/>
                <a:ea typeface="Calibri"/>
                <a:cs typeface="Calibri"/>
                <a:sym typeface="Calibri"/>
              </a:defRPr>
            </a:lvl4pPr>
            <a:lvl5pPr marL="0" indent="0" algn="ctr" defTabSz="914366">
              <a:lnSpc>
                <a:spcPct val="90000"/>
              </a:lnSpc>
              <a:spcBef>
                <a:spcPts val="900"/>
              </a:spcBef>
              <a:buSzTx/>
              <a:buNone/>
              <a:defRPr sz="23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3051559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02" name="Body Level One…"/>
          <p:cNvSpPr txBox="1">
            <a:spLocks noGrp="1"/>
          </p:cNvSpPr>
          <p:nvPr>
            <p:ph type="body" idx="1"/>
          </p:nvPr>
        </p:nvSpPr>
        <p:spPr>
          <a:xfrm>
            <a:off x="838199" y="2226468"/>
            <a:ext cx="10515603" cy="3263505"/>
          </a:xfrm>
          <a:prstGeom prst="rect">
            <a:avLst/>
          </a:prstGeom>
        </p:spPr>
        <p:txBody>
          <a:bodyPr lIns="48766" tIns="48766" rIns="48766" bIns="48766"/>
          <a:lstStyle>
            <a:lvl1pPr marL="218130" indent="-218130" defTabSz="914366">
              <a:lnSpc>
                <a:spcPct val="90000"/>
              </a:lnSpc>
              <a:spcBef>
                <a:spcPts val="900"/>
              </a:spcBef>
              <a:buFont typeface="Arial"/>
              <a:defRPr sz="2600">
                <a:latin typeface="Calibri"/>
                <a:ea typeface="Calibri"/>
                <a:cs typeface="Calibri"/>
                <a:sym typeface="Calibri"/>
              </a:defRPr>
            </a:lvl1pPr>
            <a:lvl2pPr marL="575944" indent="-254487" defTabSz="914366">
              <a:lnSpc>
                <a:spcPct val="90000"/>
              </a:lnSpc>
              <a:spcBef>
                <a:spcPts val="900"/>
              </a:spcBef>
              <a:buFont typeface="Arial"/>
              <a:buChar char="•"/>
              <a:defRPr sz="2600">
                <a:latin typeface="Calibri"/>
                <a:ea typeface="Calibri"/>
                <a:cs typeface="Calibri"/>
                <a:sym typeface="Calibri"/>
              </a:defRPr>
            </a:lvl2pPr>
            <a:lvl3pPr marL="948298" indent="-305383" defTabSz="914366">
              <a:lnSpc>
                <a:spcPct val="90000"/>
              </a:lnSpc>
              <a:spcBef>
                <a:spcPts val="900"/>
              </a:spcBef>
              <a:buFont typeface="Arial"/>
              <a:defRPr sz="2600">
                <a:latin typeface="Calibri"/>
                <a:ea typeface="Calibri"/>
                <a:cs typeface="Calibri"/>
                <a:sym typeface="Calibri"/>
              </a:defRPr>
            </a:lvl3pPr>
            <a:lvl4pPr marL="1303687" indent="-339316" defTabSz="914366">
              <a:lnSpc>
                <a:spcPct val="90000"/>
              </a:lnSpc>
              <a:spcBef>
                <a:spcPts val="900"/>
              </a:spcBef>
              <a:buFont typeface="Arial"/>
              <a:buChar char="•"/>
              <a:defRPr sz="2600">
                <a:latin typeface="Calibri"/>
                <a:ea typeface="Calibri"/>
                <a:cs typeface="Calibri"/>
                <a:sym typeface="Calibri"/>
              </a:defRPr>
            </a:lvl4pPr>
            <a:lvl5pPr marL="1625144" indent="-339316" defTabSz="914366">
              <a:lnSpc>
                <a:spcPct val="90000"/>
              </a:lnSpc>
              <a:spcBef>
                <a:spcPts val="9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8914866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831849" y="2139552"/>
            <a:ext cx="10515603" cy="2139554"/>
          </a:xfrm>
          <a:prstGeom prst="rect">
            <a:avLst/>
          </a:prstGeom>
        </p:spPr>
        <p:txBody>
          <a:bodyPr lIns="48766" tIns="48766" rIns="48766" bIns="48766" anchor="b"/>
          <a:lstStyle>
            <a:lvl1pPr algn="l" defTabSz="914366">
              <a:lnSpc>
                <a:spcPct val="90000"/>
              </a:lnSpc>
              <a:defRPr sz="5900">
                <a:latin typeface="Calibri Light"/>
                <a:ea typeface="Calibri Light"/>
                <a:cs typeface="Calibri Light"/>
                <a:sym typeface="Calibri Light"/>
              </a:defRPr>
            </a:lvl1pPr>
          </a:lstStyle>
          <a:p>
            <a:r>
              <a:t>Title Text</a:t>
            </a:r>
          </a:p>
        </p:txBody>
      </p:sp>
      <p:sp>
        <p:nvSpPr>
          <p:cNvPr id="111" name="Body Level One…"/>
          <p:cNvSpPr txBox="1">
            <a:spLocks noGrp="1"/>
          </p:cNvSpPr>
          <p:nvPr>
            <p:ph type="body" sz="quarter" idx="1"/>
          </p:nvPr>
        </p:nvSpPr>
        <p:spPr>
          <a:xfrm>
            <a:off x="831849" y="4299346"/>
            <a:ext cx="10515603" cy="1125142"/>
          </a:xfrm>
          <a:prstGeom prst="rect">
            <a:avLst/>
          </a:prstGeom>
        </p:spPr>
        <p:txBody>
          <a:bodyPr lIns="48766" tIns="48766" rIns="48766" bIns="48766"/>
          <a:lstStyle>
            <a:lvl1pPr marL="0" indent="0" defTabSz="914366">
              <a:lnSpc>
                <a:spcPct val="90000"/>
              </a:lnSpc>
              <a:spcBef>
                <a:spcPts val="900"/>
              </a:spcBef>
              <a:buSzTx/>
              <a:buNone/>
              <a:defRPr sz="2300">
                <a:solidFill>
                  <a:srgbClr val="888888"/>
                </a:solidFill>
                <a:latin typeface="Calibri"/>
                <a:ea typeface="Calibri"/>
                <a:cs typeface="Calibri"/>
                <a:sym typeface="Calibri"/>
              </a:defRPr>
            </a:lvl1pPr>
            <a:lvl2pPr marL="0" indent="0" defTabSz="914366">
              <a:lnSpc>
                <a:spcPct val="90000"/>
              </a:lnSpc>
              <a:spcBef>
                <a:spcPts val="900"/>
              </a:spcBef>
              <a:buSzTx/>
              <a:buNone/>
              <a:defRPr sz="2300">
                <a:solidFill>
                  <a:srgbClr val="888888"/>
                </a:solidFill>
                <a:latin typeface="Calibri"/>
                <a:ea typeface="Calibri"/>
                <a:cs typeface="Calibri"/>
                <a:sym typeface="Calibri"/>
              </a:defRPr>
            </a:lvl2pPr>
            <a:lvl3pPr marL="0" indent="0" defTabSz="914366">
              <a:lnSpc>
                <a:spcPct val="90000"/>
              </a:lnSpc>
              <a:spcBef>
                <a:spcPts val="900"/>
              </a:spcBef>
              <a:buSzTx/>
              <a:buNone/>
              <a:defRPr sz="2300">
                <a:solidFill>
                  <a:srgbClr val="888888"/>
                </a:solidFill>
                <a:latin typeface="Calibri"/>
                <a:ea typeface="Calibri"/>
                <a:cs typeface="Calibri"/>
                <a:sym typeface="Calibri"/>
              </a:defRPr>
            </a:lvl3pPr>
            <a:lvl4pPr marL="0" indent="0" defTabSz="914366">
              <a:lnSpc>
                <a:spcPct val="90000"/>
              </a:lnSpc>
              <a:spcBef>
                <a:spcPts val="900"/>
              </a:spcBef>
              <a:buSzTx/>
              <a:buNone/>
              <a:defRPr sz="2300">
                <a:solidFill>
                  <a:srgbClr val="888888"/>
                </a:solidFill>
                <a:latin typeface="Calibri"/>
                <a:ea typeface="Calibri"/>
                <a:cs typeface="Calibri"/>
                <a:sym typeface="Calibri"/>
              </a:defRPr>
            </a:lvl4pPr>
            <a:lvl5pPr marL="0" indent="0" defTabSz="914366">
              <a:lnSpc>
                <a:spcPct val="90000"/>
              </a:lnSpc>
              <a:spcBef>
                <a:spcPts val="900"/>
              </a:spcBef>
              <a:buSzTx/>
              <a:buNone/>
              <a:defRPr sz="23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7781708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61B9A4-AD90-4764-870E-E3D1AF37132A}" type="datetimeFigureOut">
              <a:rPr lang="en-US" smtClean="0"/>
              <a:t>12/12/2020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E42997-805C-48DF-8BC1-B6D91FB4EB61}" type="slidenum">
              <a:rPr lang="en-US" smtClean="0"/>
              <a:t>‹#›</a:t>
            </a:fld>
            <a:endParaRPr lang="en-US"/>
          </a:p>
        </p:txBody>
      </p:sp>
    </p:spTree>
    <p:extLst>
      <p:ext uri="{BB962C8B-B14F-4D97-AF65-F5344CB8AC3E}">
        <p14:creationId xmlns:p14="http://schemas.microsoft.com/office/powerpoint/2010/main" val="1091777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20" name="Body Level One…"/>
          <p:cNvSpPr txBox="1">
            <a:spLocks noGrp="1"/>
          </p:cNvSpPr>
          <p:nvPr>
            <p:ph type="body" sz="half" idx="1"/>
          </p:nvPr>
        </p:nvSpPr>
        <p:spPr>
          <a:xfrm>
            <a:off x="838200" y="2226468"/>
            <a:ext cx="5181602" cy="3263505"/>
          </a:xfrm>
          <a:prstGeom prst="rect">
            <a:avLst/>
          </a:prstGeom>
        </p:spPr>
        <p:txBody>
          <a:bodyPr lIns="48766" tIns="48766" rIns="48766" bIns="48766"/>
          <a:lstStyle>
            <a:lvl1pPr marL="218130" indent="-218130" defTabSz="914366">
              <a:lnSpc>
                <a:spcPct val="90000"/>
              </a:lnSpc>
              <a:spcBef>
                <a:spcPts val="900"/>
              </a:spcBef>
              <a:buFont typeface="Arial"/>
              <a:defRPr sz="2600">
                <a:latin typeface="Calibri"/>
                <a:ea typeface="Calibri"/>
                <a:cs typeface="Calibri"/>
                <a:sym typeface="Calibri"/>
              </a:defRPr>
            </a:lvl1pPr>
            <a:lvl2pPr marL="575944" indent="-254487" defTabSz="914366">
              <a:lnSpc>
                <a:spcPct val="90000"/>
              </a:lnSpc>
              <a:spcBef>
                <a:spcPts val="900"/>
              </a:spcBef>
              <a:buFont typeface="Arial"/>
              <a:buChar char="•"/>
              <a:defRPr sz="2600">
                <a:latin typeface="Calibri"/>
                <a:ea typeface="Calibri"/>
                <a:cs typeface="Calibri"/>
                <a:sym typeface="Calibri"/>
              </a:defRPr>
            </a:lvl2pPr>
            <a:lvl3pPr marL="948298" indent="-305383" defTabSz="914366">
              <a:lnSpc>
                <a:spcPct val="90000"/>
              </a:lnSpc>
              <a:spcBef>
                <a:spcPts val="900"/>
              </a:spcBef>
              <a:buFont typeface="Arial"/>
              <a:defRPr sz="2600">
                <a:latin typeface="Calibri"/>
                <a:ea typeface="Calibri"/>
                <a:cs typeface="Calibri"/>
                <a:sym typeface="Calibri"/>
              </a:defRPr>
            </a:lvl3pPr>
            <a:lvl4pPr marL="1303687" indent="-339316" defTabSz="914366">
              <a:lnSpc>
                <a:spcPct val="90000"/>
              </a:lnSpc>
              <a:spcBef>
                <a:spcPts val="900"/>
              </a:spcBef>
              <a:buFont typeface="Arial"/>
              <a:buChar char="•"/>
              <a:defRPr sz="2600">
                <a:latin typeface="Calibri"/>
                <a:ea typeface="Calibri"/>
                <a:cs typeface="Calibri"/>
                <a:sym typeface="Calibri"/>
              </a:defRPr>
            </a:lvl4pPr>
            <a:lvl5pPr marL="1625144" indent="-339316" defTabSz="914366">
              <a:lnSpc>
                <a:spcPct val="90000"/>
              </a:lnSpc>
              <a:spcBef>
                <a:spcPts val="9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8882111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839787"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29" name="Body Level One…"/>
          <p:cNvSpPr txBox="1">
            <a:spLocks noGrp="1"/>
          </p:cNvSpPr>
          <p:nvPr>
            <p:ph type="body" sz="quarter" idx="1"/>
          </p:nvPr>
        </p:nvSpPr>
        <p:spPr>
          <a:xfrm>
            <a:off x="839787" y="2118122"/>
            <a:ext cx="5157789" cy="617936"/>
          </a:xfrm>
          <a:prstGeom prst="rect">
            <a:avLst/>
          </a:prstGeom>
        </p:spPr>
        <p:txBody>
          <a:bodyPr lIns="48766" tIns="48766" rIns="48766" bIns="48766" anchor="b"/>
          <a:lstStyle>
            <a:lvl1pPr marL="0" indent="0" defTabSz="914366">
              <a:lnSpc>
                <a:spcPct val="90000"/>
              </a:lnSpc>
              <a:spcBef>
                <a:spcPts val="900"/>
              </a:spcBef>
              <a:buSzTx/>
              <a:buNone/>
              <a:defRPr sz="2300" b="1">
                <a:latin typeface="Calibri"/>
                <a:ea typeface="Calibri"/>
                <a:cs typeface="Calibri"/>
                <a:sym typeface="Calibri"/>
              </a:defRPr>
            </a:lvl1pPr>
            <a:lvl2pPr marL="0" indent="0" defTabSz="914366">
              <a:lnSpc>
                <a:spcPct val="90000"/>
              </a:lnSpc>
              <a:spcBef>
                <a:spcPts val="900"/>
              </a:spcBef>
              <a:buSzTx/>
              <a:buNone/>
              <a:defRPr sz="2300" b="1">
                <a:latin typeface="Calibri"/>
                <a:ea typeface="Calibri"/>
                <a:cs typeface="Calibri"/>
                <a:sym typeface="Calibri"/>
              </a:defRPr>
            </a:lvl2pPr>
            <a:lvl3pPr marL="0" indent="0" defTabSz="914366">
              <a:lnSpc>
                <a:spcPct val="90000"/>
              </a:lnSpc>
              <a:spcBef>
                <a:spcPts val="900"/>
              </a:spcBef>
              <a:buSzTx/>
              <a:buNone/>
              <a:defRPr sz="2300" b="1">
                <a:latin typeface="Calibri"/>
                <a:ea typeface="Calibri"/>
                <a:cs typeface="Calibri"/>
                <a:sym typeface="Calibri"/>
              </a:defRPr>
            </a:lvl3pPr>
            <a:lvl4pPr marL="0" indent="0" defTabSz="914366">
              <a:lnSpc>
                <a:spcPct val="90000"/>
              </a:lnSpc>
              <a:spcBef>
                <a:spcPts val="900"/>
              </a:spcBef>
              <a:buSzTx/>
              <a:buNone/>
              <a:defRPr sz="2300" b="1">
                <a:latin typeface="Calibri"/>
                <a:ea typeface="Calibri"/>
                <a:cs typeface="Calibri"/>
                <a:sym typeface="Calibri"/>
              </a:defRPr>
            </a:lvl4pPr>
            <a:lvl5pPr marL="0" indent="0" defTabSz="914366">
              <a:lnSpc>
                <a:spcPct val="90000"/>
              </a:lnSpc>
              <a:spcBef>
                <a:spcPts val="900"/>
              </a:spcBef>
              <a:buSzTx/>
              <a:buNone/>
              <a:defRPr sz="23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 name="Text Placeholder 4"/>
          <p:cNvSpPr>
            <a:spLocks noGrp="1"/>
          </p:cNvSpPr>
          <p:nvPr>
            <p:ph type="body" sz="quarter" idx="21"/>
          </p:nvPr>
        </p:nvSpPr>
        <p:spPr>
          <a:xfrm>
            <a:off x="6172201" y="2118122"/>
            <a:ext cx="5183190" cy="617936"/>
          </a:xfrm>
          <a:prstGeom prst="rect">
            <a:avLst/>
          </a:prstGeom>
        </p:spPr>
        <p:txBody>
          <a:bodyPr lIns="48766" tIns="48766" rIns="48766" bIns="48766" anchor="b"/>
          <a:lstStyle/>
          <a:p>
            <a:pPr marL="0" indent="0" defTabSz="914366">
              <a:lnSpc>
                <a:spcPct val="90000"/>
              </a:lnSpc>
              <a:spcBef>
                <a:spcPts val="900"/>
              </a:spcBef>
              <a:buSzTx/>
              <a:buNone/>
              <a:defRPr sz="3400" b="1">
                <a:latin typeface="Calibri"/>
                <a:ea typeface="Calibri"/>
                <a:cs typeface="Calibri"/>
                <a:sym typeface="Calibri"/>
              </a:defRPr>
            </a:pPr>
            <a:endParaRPr/>
          </a:p>
        </p:txBody>
      </p:sp>
      <p:sp>
        <p:nvSpPr>
          <p:cNvPr id="131"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7903706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39"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0776355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5646297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839787" y="1200150"/>
            <a:ext cx="3932240" cy="1200151"/>
          </a:xfrm>
          <a:prstGeom prst="rect">
            <a:avLst/>
          </a:prstGeom>
        </p:spPr>
        <p:txBody>
          <a:bodyPr lIns="48766" tIns="48766" rIns="48766" bIns="48766" anchor="b"/>
          <a:lstStyle>
            <a:lvl1pPr algn="l" defTabSz="914366">
              <a:lnSpc>
                <a:spcPct val="90000"/>
              </a:lnSpc>
              <a:defRPr sz="3000">
                <a:latin typeface="Calibri Light"/>
                <a:ea typeface="Calibri Light"/>
                <a:cs typeface="Calibri Light"/>
                <a:sym typeface="Calibri Light"/>
              </a:defRPr>
            </a:lvl1pPr>
          </a:lstStyle>
          <a:p>
            <a:r>
              <a:t>Title Text</a:t>
            </a:r>
          </a:p>
        </p:txBody>
      </p:sp>
      <p:sp>
        <p:nvSpPr>
          <p:cNvPr id="154" name="Body Level One…"/>
          <p:cNvSpPr txBox="1">
            <a:spLocks noGrp="1"/>
          </p:cNvSpPr>
          <p:nvPr>
            <p:ph type="body" sz="half" idx="1"/>
          </p:nvPr>
        </p:nvSpPr>
        <p:spPr>
          <a:xfrm>
            <a:off x="5183187" y="1597819"/>
            <a:ext cx="6172203" cy="3655220"/>
          </a:xfrm>
          <a:prstGeom prst="rect">
            <a:avLst/>
          </a:prstGeom>
        </p:spPr>
        <p:txBody>
          <a:bodyPr lIns="48766" tIns="48766" rIns="48766" bIns="48766"/>
          <a:lstStyle>
            <a:lvl1pPr marL="221001" indent="-221001" defTabSz="914366">
              <a:lnSpc>
                <a:spcPct val="90000"/>
              </a:lnSpc>
              <a:spcBef>
                <a:spcPts val="900"/>
              </a:spcBef>
              <a:buFont typeface="Arial"/>
              <a:defRPr sz="3000">
                <a:latin typeface="Calibri"/>
                <a:ea typeface="Calibri"/>
                <a:cs typeface="Calibri"/>
                <a:sym typeface="Calibri"/>
              </a:defRPr>
            </a:lvl1pPr>
            <a:lvl2pPr marL="574030" indent="-252573" defTabSz="914366">
              <a:lnSpc>
                <a:spcPct val="90000"/>
              </a:lnSpc>
              <a:spcBef>
                <a:spcPts val="900"/>
              </a:spcBef>
              <a:buFont typeface="Arial"/>
              <a:buChar char="•"/>
              <a:defRPr sz="3000">
                <a:latin typeface="Calibri"/>
                <a:ea typeface="Calibri"/>
                <a:cs typeface="Calibri"/>
                <a:sym typeface="Calibri"/>
              </a:defRPr>
            </a:lvl2pPr>
            <a:lvl3pPr marL="937583" indent="-294669" defTabSz="914366">
              <a:lnSpc>
                <a:spcPct val="90000"/>
              </a:lnSpc>
              <a:spcBef>
                <a:spcPts val="900"/>
              </a:spcBef>
              <a:buFont typeface="Arial"/>
              <a:defRPr sz="3000">
                <a:latin typeface="Calibri"/>
                <a:ea typeface="Calibri"/>
                <a:cs typeface="Calibri"/>
                <a:sym typeface="Calibri"/>
              </a:defRPr>
            </a:lvl3pPr>
            <a:lvl4pPr marL="1317974" indent="-353603" defTabSz="914366">
              <a:lnSpc>
                <a:spcPct val="90000"/>
              </a:lnSpc>
              <a:spcBef>
                <a:spcPts val="900"/>
              </a:spcBef>
              <a:buFont typeface="Arial"/>
              <a:buChar char="•"/>
              <a:defRPr sz="3000">
                <a:latin typeface="Calibri"/>
                <a:ea typeface="Calibri"/>
                <a:cs typeface="Calibri"/>
                <a:sym typeface="Calibri"/>
              </a:defRPr>
            </a:lvl4pPr>
            <a:lvl5pPr marL="1639431" indent="-353603" defTabSz="914366">
              <a:lnSpc>
                <a:spcPct val="90000"/>
              </a:lnSpc>
              <a:spcBef>
                <a:spcPts val="900"/>
              </a:spcBef>
              <a:buFont typeface="Arial"/>
              <a:buChar char="•"/>
              <a:defRPr sz="3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3"/>
          <p:cNvSpPr>
            <a:spLocks noGrp="1"/>
          </p:cNvSpPr>
          <p:nvPr>
            <p:ph type="body" sz="quarter" idx="21"/>
          </p:nvPr>
        </p:nvSpPr>
        <p:spPr>
          <a:xfrm>
            <a:off x="839787" y="2400300"/>
            <a:ext cx="3932240" cy="2858692"/>
          </a:xfrm>
          <a:prstGeom prst="rect">
            <a:avLst/>
          </a:prstGeom>
        </p:spPr>
        <p:txBody>
          <a:bodyPr lIns="48766" tIns="48766" rIns="48766" bIns="48766"/>
          <a:lstStyle/>
          <a:p>
            <a:pPr marL="0" indent="0" defTabSz="914366">
              <a:lnSpc>
                <a:spcPct val="90000"/>
              </a:lnSpc>
              <a:spcBef>
                <a:spcPts val="900"/>
              </a:spcBef>
              <a:buSzTx/>
              <a:buNone/>
              <a:defRPr sz="2200">
                <a:latin typeface="Calibri"/>
                <a:ea typeface="Calibri"/>
                <a:cs typeface="Calibri"/>
                <a:sym typeface="Calibri"/>
              </a:defRPr>
            </a:pPr>
            <a:endParaRPr/>
          </a:p>
        </p:txBody>
      </p:sp>
      <p:sp>
        <p:nvSpPr>
          <p:cNvPr id="15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5280428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839787" y="1200150"/>
            <a:ext cx="3932240" cy="1200151"/>
          </a:xfrm>
          <a:prstGeom prst="rect">
            <a:avLst/>
          </a:prstGeom>
        </p:spPr>
        <p:txBody>
          <a:bodyPr lIns="48766" tIns="48766" rIns="48766" bIns="48766" anchor="b"/>
          <a:lstStyle>
            <a:lvl1pPr algn="l" defTabSz="914366">
              <a:lnSpc>
                <a:spcPct val="90000"/>
              </a:lnSpc>
              <a:defRPr sz="3000">
                <a:latin typeface="Calibri Light"/>
                <a:ea typeface="Calibri Light"/>
                <a:cs typeface="Calibri Light"/>
                <a:sym typeface="Calibri Light"/>
              </a:defRPr>
            </a:lvl1pPr>
          </a:lstStyle>
          <a:p>
            <a:r>
              <a:t>Title Text</a:t>
            </a:r>
          </a:p>
        </p:txBody>
      </p:sp>
      <p:sp>
        <p:nvSpPr>
          <p:cNvPr id="164" name="Picture Placeholder 2"/>
          <p:cNvSpPr>
            <a:spLocks noGrp="1"/>
          </p:cNvSpPr>
          <p:nvPr>
            <p:ph type="pic" sz="half" idx="21"/>
          </p:nvPr>
        </p:nvSpPr>
        <p:spPr>
          <a:xfrm>
            <a:off x="5183187" y="1597819"/>
            <a:ext cx="6172203" cy="3655220"/>
          </a:xfrm>
          <a:prstGeom prst="rect">
            <a:avLst/>
          </a:prstGeom>
        </p:spPr>
        <p:txBody>
          <a:bodyPr lIns="91439" rIns="91439">
            <a:noAutofit/>
          </a:bodyPr>
          <a:lstStyle/>
          <a:p>
            <a:endParaRPr/>
          </a:p>
        </p:txBody>
      </p:sp>
      <p:sp>
        <p:nvSpPr>
          <p:cNvPr id="165" name="Body Level One…"/>
          <p:cNvSpPr txBox="1">
            <a:spLocks noGrp="1"/>
          </p:cNvSpPr>
          <p:nvPr>
            <p:ph type="body" sz="quarter" idx="1"/>
          </p:nvPr>
        </p:nvSpPr>
        <p:spPr>
          <a:xfrm>
            <a:off x="839787" y="2400300"/>
            <a:ext cx="3932240" cy="2858692"/>
          </a:xfrm>
          <a:prstGeom prst="rect">
            <a:avLst/>
          </a:prstGeom>
        </p:spPr>
        <p:txBody>
          <a:bodyPr lIns="48766" tIns="48766" rIns="48766" bIns="48766"/>
          <a:lstStyle>
            <a:lvl1pPr marL="0" indent="0" defTabSz="914366">
              <a:lnSpc>
                <a:spcPct val="90000"/>
              </a:lnSpc>
              <a:spcBef>
                <a:spcPts val="900"/>
              </a:spcBef>
              <a:buSzTx/>
              <a:buNone/>
              <a:defRPr sz="1500">
                <a:latin typeface="Calibri"/>
                <a:ea typeface="Calibri"/>
                <a:cs typeface="Calibri"/>
                <a:sym typeface="Calibri"/>
              </a:defRPr>
            </a:lvl1pPr>
            <a:lvl2pPr marL="0" indent="0" defTabSz="914366">
              <a:lnSpc>
                <a:spcPct val="90000"/>
              </a:lnSpc>
              <a:spcBef>
                <a:spcPts val="900"/>
              </a:spcBef>
              <a:buSzTx/>
              <a:buNone/>
              <a:defRPr sz="1500">
                <a:latin typeface="Calibri"/>
                <a:ea typeface="Calibri"/>
                <a:cs typeface="Calibri"/>
                <a:sym typeface="Calibri"/>
              </a:defRPr>
            </a:lvl2pPr>
            <a:lvl3pPr marL="0" indent="0" defTabSz="914366">
              <a:lnSpc>
                <a:spcPct val="90000"/>
              </a:lnSpc>
              <a:spcBef>
                <a:spcPts val="900"/>
              </a:spcBef>
              <a:buSzTx/>
              <a:buNone/>
              <a:defRPr sz="1500">
                <a:latin typeface="Calibri"/>
                <a:ea typeface="Calibri"/>
                <a:cs typeface="Calibri"/>
                <a:sym typeface="Calibri"/>
              </a:defRPr>
            </a:lvl3pPr>
            <a:lvl4pPr marL="0" indent="0" defTabSz="914366">
              <a:lnSpc>
                <a:spcPct val="90000"/>
              </a:lnSpc>
              <a:spcBef>
                <a:spcPts val="900"/>
              </a:spcBef>
              <a:buSzTx/>
              <a:buNone/>
              <a:defRPr sz="1500">
                <a:latin typeface="Calibri"/>
                <a:ea typeface="Calibri"/>
                <a:cs typeface="Calibri"/>
                <a:sym typeface="Calibri"/>
              </a:defRPr>
            </a:lvl4pPr>
            <a:lvl5pPr marL="0" indent="0" defTabSz="914366">
              <a:lnSpc>
                <a:spcPct val="90000"/>
              </a:lnSpc>
              <a:spcBef>
                <a:spcPts val="900"/>
              </a:spcBef>
              <a:buSzTx/>
              <a:buNone/>
              <a:defRPr sz="1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5871829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spcBef>
                <a:spcPts val="500"/>
              </a:spcBef>
              <a:buSzTx/>
              <a:buNone/>
              <a:defRPr sz="2400"/>
            </a:lvl1pPr>
            <a:lvl2pPr marL="0" indent="457200" algn="ctr">
              <a:spcBef>
                <a:spcPts val="500"/>
              </a:spcBef>
              <a:buSzTx/>
              <a:buNone/>
              <a:defRPr sz="2400"/>
            </a:lvl2pPr>
            <a:lvl3pPr marL="0" indent="914400" algn="ctr">
              <a:spcBef>
                <a:spcPts val="500"/>
              </a:spcBef>
              <a:buSzTx/>
              <a:buNone/>
              <a:defRPr sz="2400"/>
            </a:lvl3pPr>
            <a:lvl4pPr marL="0" indent="1371600" algn="ctr">
              <a:spcBef>
                <a:spcPts val="500"/>
              </a:spcBef>
              <a:buSzTx/>
              <a:buNone/>
              <a:defRPr sz="2400"/>
            </a:lvl4pPr>
            <a:lvl5pPr marL="0" indent="1828800" algn="ctr">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9677914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9"/>
            <a:ext cx="10515601"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4"/>
            <a:ext cx="10515601" cy="1500188"/>
          </a:xfrm>
          <a:prstGeom prst="rect">
            <a:avLst/>
          </a:prstGeom>
        </p:spPr>
        <p:txBody>
          <a:bodyPr/>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5461051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0"/>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6846709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40317" y="365125"/>
            <a:ext cx="10515601" cy="1325564"/>
          </a:xfrm>
          <a:prstGeom prst="rect">
            <a:avLst/>
          </a:prstGeom>
        </p:spPr>
        <p:txBody>
          <a:bodyPr/>
          <a:lstStyle/>
          <a:p>
            <a:r>
              <a:t>Title Text</a:t>
            </a:r>
          </a:p>
        </p:txBody>
      </p:sp>
      <p:sp>
        <p:nvSpPr>
          <p:cNvPr id="48" name="Body Level One…"/>
          <p:cNvSpPr txBox="1">
            <a:spLocks noGrp="1"/>
          </p:cNvSpPr>
          <p:nvPr>
            <p:ph type="body" sz="quarter" idx="1"/>
          </p:nvPr>
        </p:nvSpPr>
        <p:spPr>
          <a:xfrm>
            <a:off x="840317" y="1681163"/>
            <a:ext cx="5158318" cy="823913"/>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717" cy="823913"/>
          </a:xfrm>
          <a:prstGeom prst="rect">
            <a:avLst/>
          </a:prstGeom>
        </p:spPr>
        <p:txBody>
          <a:bodyPr anchor="b"/>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051978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61B9A4-AD90-4764-870E-E3D1AF37132A}" type="datetimeFigureOut">
              <a:rPr lang="en-US" smtClean="0"/>
              <a:t>12/12/2020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E42997-805C-48DF-8BC1-B6D91FB4EB61}" type="slidenum">
              <a:rPr lang="en-US" smtClean="0"/>
              <a:t>‹#›</a:t>
            </a:fld>
            <a:endParaRPr lang="en-US"/>
          </a:p>
        </p:txBody>
      </p:sp>
    </p:spTree>
    <p:extLst>
      <p:ext uri="{BB962C8B-B14F-4D97-AF65-F5344CB8AC3E}">
        <p14:creationId xmlns:p14="http://schemas.microsoft.com/office/powerpoint/2010/main" val="27086739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0231750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650580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40317" y="457200"/>
            <a:ext cx="3932768"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716" y="987425"/>
            <a:ext cx="6172201" cy="48736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40317" y="2057400"/>
            <a:ext cx="3932768" cy="3811588"/>
          </a:xfrm>
          <a:prstGeom prst="rect">
            <a:avLst/>
          </a:prstGeom>
        </p:spPr>
        <p:txBody>
          <a:bodyPr/>
          <a:lstStyle/>
          <a:p>
            <a:pPr marL="0" indent="0">
              <a:spcBef>
                <a:spcPts val="300"/>
              </a:spcBef>
              <a:buSz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774174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40317" y="457200"/>
            <a:ext cx="3932768"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40317" y="2057400"/>
            <a:ext cx="3932768" cy="3811588"/>
          </a:xfrm>
          <a:prstGeom prst="rect">
            <a:avLst/>
          </a:prstGeom>
        </p:spPr>
        <p:txBody>
          <a:bodyPr/>
          <a:lstStyle>
            <a:lvl1pPr marL="0" indent="0">
              <a:spcBef>
                <a:spcPts val="300"/>
              </a:spcBef>
              <a:buSzTx/>
              <a:buNone/>
              <a:defRPr sz="1600"/>
            </a:lvl1pPr>
            <a:lvl2pPr marL="0" indent="457200">
              <a:spcBef>
                <a:spcPts val="300"/>
              </a:spcBef>
              <a:buSzTx/>
              <a:buNone/>
              <a:defRPr sz="1600"/>
            </a:lvl2pPr>
            <a:lvl3pPr marL="0" indent="914400">
              <a:spcBef>
                <a:spcPts val="300"/>
              </a:spcBef>
              <a:buSzTx/>
              <a:buNone/>
              <a:defRPr sz="1600"/>
            </a:lvl3pPr>
            <a:lvl4pPr marL="0" indent="1371600">
              <a:spcBef>
                <a:spcPts val="300"/>
              </a:spcBef>
              <a:buSzTx/>
              <a:buNone/>
              <a:defRPr sz="1600"/>
            </a:lvl4pPr>
            <a:lvl5pPr marL="0" indent="1828800">
              <a:spcBef>
                <a:spcPts val="300"/>
              </a:spcBef>
              <a:buSz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808574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1523999" y="1699022"/>
            <a:ext cx="9144003" cy="1790701"/>
          </a:xfrm>
          <a:prstGeom prst="rect">
            <a:avLst/>
          </a:prstGeom>
        </p:spPr>
        <p:txBody>
          <a:bodyPr lIns="48766" tIns="48766" rIns="48766" bIns="48766" anchor="b"/>
          <a:lstStyle>
            <a:lvl1pPr defTabSz="914366">
              <a:lnSpc>
                <a:spcPct val="90000"/>
              </a:lnSpc>
              <a:defRPr sz="5900">
                <a:latin typeface="Calibri Light"/>
                <a:ea typeface="Calibri Light"/>
                <a:cs typeface="Calibri Light"/>
                <a:sym typeface="Calibri Light"/>
              </a:defRPr>
            </a:lvl1pPr>
          </a:lstStyle>
          <a:p>
            <a:r>
              <a:t>Title Text</a:t>
            </a:r>
          </a:p>
        </p:txBody>
      </p:sp>
      <p:sp>
        <p:nvSpPr>
          <p:cNvPr id="93" name="Body Level One…"/>
          <p:cNvSpPr txBox="1">
            <a:spLocks noGrp="1"/>
          </p:cNvSpPr>
          <p:nvPr>
            <p:ph type="body" sz="quarter" idx="1"/>
          </p:nvPr>
        </p:nvSpPr>
        <p:spPr>
          <a:xfrm>
            <a:off x="1523999" y="3558778"/>
            <a:ext cx="9144003" cy="1241823"/>
          </a:xfrm>
          <a:prstGeom prst="rect">
            <a:avLst/>
          </a:prstGeom>
        </p:spPr>
        <p:txBody>
          <a:bodyPr lIns="48766" tIns="48766" rIns="48766" bIns="48766"/>
          <a:lstStyle>
            <a:lvl1pPr marL="0" indent="0" algn="ctr" defTabSz="914366">
              <a:lnSpc>
                <a:spcPct val="90000"/>
              </a:lnSpc>
              <a:spcBef>
                <a:spcPts val="900"/>
              </a:spcBef>
              <a:buSzTx/>
              <a:buNone/>
              <a:defRPr sz="2300">
                <a:latin typeface="Calibri"/>
                <a:ea typeface="Calibri"/>
                <a:cs typeface="Calibri"/>
                <a:sym typeface="Calibri"/>
              </a:defRPr>
            </a:lvl1pPr>
            <a:lvl2pPr marL="0" indent="0" algn="ctr" defTabSz="914366">
              <a:lnSpc>
                <a:spcPct val="90000"/>
              </a:lnSpc>
              <a:spcBef>
                <a:spcPts val="900"/>
              </a:spcBef>
              <a:buSzTx/>
              <a:buNone/>
              <a:defRPr sz="2300">
                <a:latin typeface="Calibri"/>
                <a:ea typeface="Calibri"/>
                <a:cs typeface="Calibri"/>
                <a:sym typeface="Calibri"/>
              </a:defRPr>
            </a:lvl2pPr>
            <a:lvl3pPr marL="0" indent="0" algn="ctr" defTabSz="914366">
              <a:lnSpc>
                <a:spcPct val="90000"/>
              </a:lnSpc>
              <a:spcBef>
                <a:spcPts val="900"/>
              </a:spcBef>
              <a:buSzTx/>
              <a:buNone/>
              <a:defRPr sz="2300">
                <a:latin typeface="Calibri"/>
                <a:ea typeface="Calibri"/>
                <a:cs typeface="Calibri"/>
                <a:sym typeface="Calibri"/>
              </a:defRPr>
            </a:lvl3pPr>
            <a:lvl4pPr marL="0" indent="0" algn="ctr" defTabSz="914366">
              <a:lnSpc>
                <a:spcPct val="90000"/>
              </a:lnSpc>
              <a:spcBef>
                <a:spcPts val="900"/>
              </a:spcBef>
              <a:buSzTx/>
              <a:buNone/>
              <a:defRPr sz="2300">
                <a:latin typeface="Calibri"/>
                <a:ea typeface="Calibri"/>
                <a:cs typeface="Calibri"/>
                <a:sym typeface="Calibri"/>
              </a:defRPr>
            </a:lvl4pPr>
            <a:lvl5pPr marL="0" indent="0" algn="ctr" defTabSz="914366">
              <a:lnSpc>
                <a:spcPct val="90000"/>
              </a:lnSpc>
              <a:spcBef>
                <a:spcPts val="900"/>
              </a:spcBef>
              <a:buSzTx/>
              <a:buNone/>
              <a:defRPr sz="23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101000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02" name="Body Level One…"/>
          <p:cNvSpPr txBox="1">
            <a:spLocks noGrp="1"/>
          </p:cNvSpPr>
          <p:nvPr>
            <p:ph type="body" idx="1"/>
          </p:nvPr>
        </p:nvSpPr>
        <p:spPr>
          <a:xfrm>
            <a:off x="838199" y="2226468"/>
            <a:ext cx="10515603" cy="3263505"/>
          </a:xfrm>
          <a:prstGeom prst="rect">
            <a:avLst/>
          </a:prstGeom>
        </p:spPr>
        <p:txBody>
          <a:bodyPr lIns="48766" tIns="48766" rIns="48766" bIns="48766"/>
          <a:lstStyle>
            <a:lvl1pPr marL="218130" indent="-218130" defTabSz="914366">
              <a:lnSpc>
                <a:spcPct val="90000"/>
              </a:lnSpc>
              <a:spcBef>
                <a:spcPts val="900"/>
              </a:spcBef>
              <a:buFont typeface="Arial"/>
              <a:defRPr sz="2600">
                <a:latin typeface="Calibri"/>
                <a:ea typeface="Calibri"/>
                <a:cs typeface="Calibri"/>
                <a:sym typeface="Calibri"/>
              </a:defRPr>
            </a:lvl1pPr>
            <a:lvl2pPr marL="575944" indent="-254487" defTabSz="914366">
              <a:lnSpc>
                <a:spcPct val="90000"/>
              </a:lnSpc>
              <a:spcBef>
                <a:spcPts val="900"/>
              </a:spcBef>
              <a:buFont typeface="Arial"/>
              <a:buChar char="•"/>
              <a:defRPr sz="2600">
                <a:latin typeface="Calibri"/>
                <a:ea typeface="Calibri"/>
                <a:cs typeface="Calibri"/>
                <a:sym typeface="Calibri"/>
              </a:defRPr>
            </a:lvl2pPr>
            <a:lvl3pPr marL="948298" indent="-305383" defTabSz="914366">
              <a:lnSpc>
                <a:spcPct val="90000"/>
              </a:lnSpc>
              <a:spcBef>
                <a:spcPts val="900"/>
              </a:spcBef>
              <a:buFont typeface="Arial"/>
              <a:defRPr sz="2600">
                <a:latin typeface="Calibri"/>
                <a:ea typeface="Calibri"/>
                <a:cs typeface="Calibri"/>
                <a:sym typeface="Calibri"/>
              </a:defRPr>
            </a:lvl3pPr>
            <a:lvl4pPr marL="1303687" indent="-339316" defTabSz="914366">
              <a:lnSpc>
                <a:spcPct val="90000"/>
              </a:lnSpc>
              <a:spcBef>
                <a:spcPts val="900"/>
              </a:spcBef>
              <a:buFont typeface="Arial"/>
              <a:buChar char="•"/>
              <a:defRPr sz="2600">
                <a:latin typeface="Calibri"/>
                <a:ea typeface="Calibri"/>
                <a:cs typeface="Calibri"/>
                <a:sym typeface="Calibri"/>
              </a:defRPr>
            </a:lvl4pPr>
            <a:lvl5pPr marL="1625144" indent="-339316" defTabSz="914366">
              <a:lnSpc>
                <a:spcPct val="90000"/>
              </a:lnSpc>
              <a:spcBef>
                <a:spcPts val="9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06969242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831849" y="2139552"/>
            <a:ext cx="10515603" cy="2139554"/>
          </a:xfrm>
          <a:prstGeom prst="rect">
            <a:avLst/>
          </a:prstGeom>
        </p:spPr>
        <p:txBody>
          <a:bodyPr lIns="48766" tIns="48766" rIns="48766" bIns="48766" anchor="b"/>
          <a:lstStyle>
            <a:lvl1pPr algn="l" defTabSz="914366">
              <a:lnSpc>
                <a:spcPct val="90000"/>
              </a:lnSpc>
              <a:defRPr sz="5900">
                <a:latin typeface="Calibri Light"/>
                <a:ea typeface="Calibri Light"/>
                <a:cs typeface="Calibri Light"/>
                <a:sym typeface="Calibri Light"/>
              </a:defRPr>
            </a:lvl1pPr>
          </a:lstStyle>
          <a:p>
            <a:r>
              <a:t>Title Text</a:t>
            </a:r>
          </a:p>
        </p:txBody>
      </p:sp>
      <p:sp>
        <p:nvSpPr>
          <p:cNvPr id="111" name="Body Level One…"/>
          <p:cNvSpPr txBox="1">
            <a:spLocks noGrp="1"/>
          </p:cNvSpPr>
          <p:nvPr>
            <p:ph type="body" sz="quarter" idx="1"/>
          </p:nvPr>
        </p:nvSpPr>
        <p:spPr>
          <a:xfrm>
            <a:off x="831849" y="4299346"/>
            <a:ext cx="10515603" cy="1125142"/>
          </a:xfrm>
          <a:prstGeom prst="rect">
            <a:avLst/>
          </a:prstGeom>
        </p:spPr>
        <p:txBody>
          <a:bodyPr lIns="48766" tIns="48766" rIns="48766" bIns="48766"/>
          <a:lstStyle>
            <a:lvl1pPr marL="0" indent="0" defTabSz="914366">
              <a:lnSpc>
                <a:spcPct val="90000"/>
              </a:lnSpc>
              <a:spcBef>
                <a:spcPts val="900"/>
              </a:spcBef>
              <a:buSzTx/>
              <a:buNone/>
              <a:defRPr sz="2300">
                <a:solidFill>
                  <a:srgbClr val="888888"/>
                </a:solidFill>
                <a:latin typeface="Calibri"/>
                <a:ea typeface="Calibri"/>
                <a:cs typeface="Calibri"/>
                <a:sym typeface="Calibri"/>
              </a:defRPr>
            </a:lvl1pPr>
            <a:lvl2pPr marL="0" indent="0" defTabSz="914366">
              <a:lnSpc>
                <a:spcPct val="90000"/>
              </a:lnSpc>
              <a:spcBef>
                <a:spcPts val="900"/>
              </a:spcBef>
              <a:buSzTx/>
              <a:buNone/>
              <a:defRPr sz="2300">
                <a:solidFill>
                  <a:srgbClr val="888888"/>
                </a:solidFill>
                <a:latin typeface="Calibri"/>
                <a:ea typeface="Calibri"/>
                <a:cs typeface="Calibri"/>
                <a:sym typeface="Calibri"/>
              </a:defRPr>
            </a:lvl2pPr>
            <a:lvl3pPr marL="0" indent="0" defTabSz="914366">
              <a:lnSpc>
                <a:spcPct val="90000"/>
              </a:lnSpc>
              <a:spcBef>
                <a:spcPts val="900"/>
              </a:spcBef>
              <a:buSzTx/>
              <a:buNone/>
              <a:defRPr sz="2300">
                <a:solidFill>
                  <a:srgbClr val="888888"/>
                </a:solidFill>
                <a:latin typeface="Calibri"/>
                <a:ea typeface="Calibri"/>
                <a:cs typeface="Calibri"/>
                <a:sym typeface="Calibri"/>
              </a:defRPr>
            </a:lvl3pPr>
            <a:lvl4pPr marL="0" indent="0" defTabSz="914366">
              <a:lnSpc>
                <a:spcPct val="90000"/>
              </a:lnSpc>
              <a:spcBef>
                <a:spcPts val="900"/>
              </a:spcBef>
              <a:buSzTx/>
              <a:buNone/>
              <a:defRPr sz="2300">
                <a:solidFill>
                  <a:srgbClr val="888888"/>
                </a:solidFill>
                <a:latin typeface="Calibri"/>
                <a:ea typeface="Calibri"/>
                <a:cs typeface="Calibri"/>
                <a:sym typeface="Calibri"/>
              </a:defRPr>
            </a:lvl4pPr>
            <a:lvl5pPr marL="0" indent="0" defTabSz="914366">
              <a:lnSpc>
                <a:spcPct val="90000"/>
              </a:lnSpc>
              <a:spcBef>
                <a:spcPts val="900"/>
              </a:spcBef>
              <a:buSzTx/>
              <a:buNone/>
              <a:defRPr sz="23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34238904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20" name="Body Level One…"/>
          <p:cNvSpPr txBox="1">
            <a:spLocks noGrp="1"/>
          </p:cNvSpPr>
          <p:nvPr>
            <p:ph type="body" sz="half" idx="1"/>
          </p:nvPr>
        </p:nvSpPr>
        <p:spPr>
          <a:xfrm>
            <a:off x="838200" y="2226468"/>
            <a:ext cx="5181602" cy="3263505"/>
          </a:xfrm>
          <a:prstGeom prst="rect">
            <a:avLst/>
          </a:prstGeom>
        </p:spPr>
        <p:txBody>
          <a:bodyPr lIns="48766" tIns="48766" rIns="48766" bIns="48766"/>
          <a:lstStyle>
            <a:lvl1pPr marL="218130" indent="-218130" defTabSz="914366">
              <a:lnSpc>
                <a:spcPct val="90000"/>
              </a:lnSpc>
              <a:spcBef>
                <a:spcPts val="900"/>
              </a:spcBef>
              <a:buFont typeface="Arial"/>
              <a:defRPr sz="2600">
                <a:latin typeface="Calibri"/>
                <a:ea typeface="Calibri"/>
                <a:cs typeface="Calibri"/>
                <a:sym typeface="Calibri"/>
              </a:defRPr>
            </a:lvl1pPr>
            <a:lvl2pPr marL="575944" indent="-254487" defTabSz="914366">
              <a:lnSpc>
                <a:spcPct val="90000"/>
              </a:lnSpc>
              <a:spcBef>
                <a:spcPts val="900"/>
              </a:spcBef>
              <a:buFont typeface="Arial"/>
              <a:buChar char="•"/>
              <a:defRPr sz="2600">
                <a:latin typeface="Calibri"/>
                <a:ea typeface="Calibri"/>
                <a:cs typeface="Calibri"/>
                <a:sym typeface="Calibri"/>
              </a:defRPr>
            </a:lvl2pPr>
            <a:lvl3pPr marL="948298" indent="-305383" defTabSz="914366">
              <a:lnSpc>
                <a:spcPct val="90000"/>
              </a:lnSpc>
              <a:spcBef>
                <a:spcPts val="900"/>
              </a:spcBef>
              <a:buFont typeface="Arial"/>
              <a:defRPr sz="2600">
                <a:latin typeface="Calibri"/>
                <a:ea typeface="Calibri"/>
                <a:cs typeface="Calibri"/>
                <a:sym typeface="Calibri"/>
              </a:defRPr>
            </a:lvl3pPr>
            <a:lvl4pPr marL="1303687" indent="-339316" defTabSz="914366">
              <a:lnSpc>
                <a:spcPct val="90000"/>
              </a:lnSpc>
              <a:spcBef>
                <a:spcPts val="900"/>
              </a:spcBef>
              <a:buFont typeface="Arial"/>
              <a:buChar char="•"/>
              <a:defRPr sz="2600">
                <a:latin typeface="Calibri"/>
                <a:ea typeface="Calibri"/>
                <a:cs typeface="Calibri"/>
                <a:sym typeface="Calibri"/>
              </a:defRPr>
            </a:lvl4pPr>
            <a:lvl5pPr marL="1625144" indent="-339316" defTabSz="914366">
              <a:lnSpc>
                <a:spcPct val="90000"/>
              </a:lnSpc>
              <a:spcBef>
                <a:spcPts val="9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14293603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839787"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29" name="Body Level One…"/>
          <p:cNvSpPr txBox="1">
            <a:spLocks noGrp="1"/>
          </p:cNvSpPr>
          <p:nvPr>
            <p:ph type="body" sz="quarter" idx="1"/>
          </p:nvPr>
        </p:nvSpPr>
        <p:spPr>
          <a:xfrm>
            <a:off x="839787" y="2118122"/>
            <a:ext cx="5157789" cy="617936"/>
          </a:xfrm>
          <a:prstGeom prst="rect">
            <a:avLst/>
          </a:prstGeom>
        </p:spPr>
        <p:txBody>
          <a:bodyPr lIns="48766" tIns="48766" rIns="48766" bIns="48766" anchor="b"/>
          <a:lstStyle>
            <a:lvl1pPr marL="0" indent="0" defTabSz="914366">
              <a:lnSpc>
                <a:spcPct val="90000"/>
              </a:lnSpc>
              <a:spcBef>
                <a:spcPts val="900"/>
              </a:spcBef>
              <a:buSzTx/>
              <a:buNone/>
              <a:defRPr sz="2300" b="1">
                <a:latin typeface="Calibri"/>
                <a:ea typeface="Calibri"/>
                <a:cs typeface="Calibri"/>
                <a:sym typeface="Calibri"/>
              </a:defRPr>
            </a:lvl1pPr>
            <a:lvl2pPr marL="0" indent="0" defTabSz="914366">
              <a:lnSpc>
                <a:spcPct val="90000"/>
              </a:lnSpc>
              <a:spcBef>
                <a:spcPts val="900"/>
              </a:spcBef>
              <a:buSzTx/>
              <a:buNone/>
              <a:defRPr sz="2300" b="1">
                <a:latin typeface="Calibri"/>
                <a:ea typeface="Calibri"/>
                <a:cs typeface="Calibri"/>
                <a:sym typeface="Calibri"/>
              </a:defRPr>
            </a:lvl2pPr>
            <a:lvl3pPr marL="0" indent="0" defTabSz="914366">
              <a:lnSpc>
                <a:spcPct val="90000"/>
              </a:lnSpc>
              <a:spcBef>
                <a:spcPts val="900"/>
              </a:spcBef>
              <a:buSzTx/>
              <a:buNone/>
              <a:defRPr sz="2300" b="1">
                <a:latin typeface="Calibri"/>
                <a:ea typeface="Calibri"/>
                <a:cs typeface="Calibri"/>
                <a:sym typeface="Calibri"/>
              </a:defRPr>
            </a:lvl3pPr>
            <a:lvl4pPr marL="0" indent="0" defTabSz="914366">
              <a:lnSpc>
                <a:spcPct val="90000"/>
              </a:lnSpc>
              <a:spcBef>
                <a:spcPts val="900"/>
              </a:spcBef>
              <a:buSzTx/>
              <a:buNone/>
              <a:defRPr sz="2300" b="1">
                <a:latin typeface="Calibri"/>
                <a:ea typeface="Calibri"/>
                <a:cs typeface="Calibri"/>
                <a:sym typeface="Calibri"/>
              </a:defRPr>
            </a:lvl4pPr>
            <a:lvl5pPr marL="0" indent="0" defTabSz="914366">
              <a:lnSpc>
                <a:spcPct val="90000"/>
              </a:lnSpc>
              <a:spcBef>
                <a:spcPts val="900"/>
              </a:spcBef>
              <a:buSzTx/>
              <a:buNone/>
              <a:defRPr sz="23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 name="Text Placeholder 4"/>
          <p:cNvSpPr>
            <a:spLocks noGrp="1"/>
          </p:cNvSpPr>
          <p:nvPr>
            <p:ph type="body" sz="quarter" idx="21"/>
          </p:nvPr>
        </p:nvSpPr>
        <p:spPr>
          <a:xfrm>
            <a:off x="6172201" y="2118122"/>
            <a:ext cx="5183190" cy="617936"/>
          </a:xfrm>
          <a:prstGeom prst="rect">
            <a:avLst/>
          </a:prstGeom>
        </p:spPr>
        <p:txBody>
          <a:bodyPr lIns="48766" tIns="48766" rIns="48766" bIns="48766" anchor="b"/>
          <a:lstStyle/>
          <a:p>
            <a:pPr marL="0" indent="0" defTabSz="914366">
              <a:lnSpc>
                <a:spcPct val="90000"/>
              </a:lnSpc>
              <a:spcBef>
                <a:spcPts val="900"/>
              </a:spcBef>
              <a:buSzTx/>
              <a:buNone/>
              <a:defRPr sz="3400" b="1">
                <a:latin typeface="Calibri"/>
                <a:ea typeface="Calibri"/>
                <a:cs typeface="Calibri"/>
                <a:sym typeface="Calibri"/>
              </a:defRPr>
            </a:pPr>
            <a:endParaRPr/>
          </a:p>
        </p:txBody>
      </p:sp>
      <p:sp>
        <p:nvSpPr>
          <p:cNvPr id="131"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1027691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39"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0660634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1B9A4-AD90-4764-870E-E3D1AF37132A}" type="datetimeFigureOut">
              <a:rPr lang="en-US" smtClean="0"/>
              <a:t>12/12/2020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E42997-805C-48DF-8BC1-B6D91FB4EB61}" type="slidenum">
              <a:rPr lang="en-US" smtClean="0"/>
              <a:t>‹#›</a:t>
            </a:fld>
            <a:endParaRPr lang="en-US"/>
          </a:p>
        </p:txBody>
      </p:sp>
    </p:spTree>
    <p:extLst>
      <p:ext uri="{BB962C8B-B14F-4D97-AF65-F5344CB8AC3E}">
        <p14:creationId xmlns:p14="http://schemas.microsoft.com/office/powerpoint/2010/main" val="38559003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7963706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839787" y="1200150"/>
            <a:ext cx="3932240" cy="1200151"/>
          </a:xfrm>
          <a:prstGeom prst="rect">
            <a:avLst/>
          </a:prstGeom>
        </p:spPr>
        <p:txBody>
          <a:bodyPr lIns="48766" tIns="48766" rIns="48766" bIns="48766" anchor="b"/>
          <a:lstStyle>
            <a:lvl1pPr algn="l" defTabSz="914366">
              <a:lnSpc>
                <a:spcPct val="90000"/>
              </a:lnSpc>
              <a:defRPr sz="3000">
                <a:latin typeface="Calibri Light"/>
                <a:ea typeface="Calibri Light"/>
                <a:cs typeface="Calibri Light"/>
                <a:sym typeface="Calibri Light"/>
              </a:defRPr>
            </a:lvl1pPr>
          </a:lstStyle>
          <a:p>
            <a:r>
              <a:t>Title Text</a:t>
            </a:r>
          </a:p>
        </p:txBody>
      </p:sp>
      <p:sp>
        <p:nvSpPr>
          <p:cNvPr id="154" name="Body Level One…"/>
          <p:cNvSpPr txBox="1">
            <a:spLocks noGrp="1"/>
          </p:cNvSpPr>
          <p:nvPr>
            <p:ph type="body" sz="half" idx="1"/>
          </p:nvPr>
        </p:nvSpPr>
        <p:spPr>
          <a:xfrm>
            <a:off x="5183187" y="1597819"/>
            <a:ext cx="6172203" cy="3655220"/>
          </a:xfrm>
          <a:prstGeom prst="rect">
            <a:avLst/>
          </a:prstGeom>
        </p:spPr>
        <p:txBody>
          <a:bodyPr lIns="48766" tIns="48766" rIns="48766" bIns="48766"/>
          <a:lstStyle>
            <a:lvl1pPr marL="221001" indent="-221001" defTabSz="914366">
              <a:lnSpc>
                <a:spcPct val="90000"/>
              </a:lnSpc>
              <a:spcBef>
                <a:spcPts val="900"/>
              </a:spcBef>
              <a:buFont typeface="Arial"/>
              <a:defRPr sz="3000">
                <a:latin typeface="Calibri"/>
                <a:ea typeface="Calibri"/>
                <a:cs typeface="Calibri"/>
                <a:sym typeface="Calibri"/>
              </a:defRPr>
            </a:lvl1pPr>
            <a:lvl2pPr marL="574030" indent="-252573" defTabSz="914366">
              <a:lnSpc>
                <a:spcPct val="90000"/>
              </a:lnSpc>
              <a:spcBef>
                <a:spcPts val="900"/>
              </a:spcBef>
              <a:buFont typeface="Arial"/>
              <a:buChar char="•"/>
              <a:defRPr sz="3000">
                <a:latin typeface="Calibri"/>
                <a:ea typeface="Calibri"/>
                <a:cs typeface="Calibri"/>
                <a:sym typeface="Calibri"/>
              </a:defRPr>
            </a:lvl2pPr>
            <a:lvl3pPr marL="937583" indent="-294669" defTabSz="914366">
              <a:lnSpc>
                <a:spcPct val="90000"/>
              </a:lnSpc>
              <a:spcBef>
                <a:spcPts val="900"/>
              </a:spcBef>
              <a:buFont typeface="Arial"/>
              <a:defRPr sz="3000">
                <a:latin typeface="Calibri"/>
                <a:ea typeface="Calibri"/>
                <a:cs typeface="Calibri"/>
                <a:sym typeface="Calibri"/>
              </a:defRPr>
            </a:lvl3pPr>
            <a:lvl4pPr marL="1317974" indent="-353603" defTabSz="914366">
              <a:lnSpc>
                <a:spcPct val="90000"/>
              </a:lnSpc>
              <a:spcBef>
                <a:spcPts val="900"/>
              </a:spcBef>
              <a:buFont typeface="Arial"/>
              <a:buChar char="•"/>
              <a:defRPr sz="3000">
                <a:latin typeface="Calibri"/>
                <a:ea typeface="Calibri"/>
                <a:cs typeface="Calibri"/>
                <a:sym typeface="Calibri"/>
              </a:defRPr>
            </a:lvl4pPr>
            <a:lvl5pPr marL="1639431" indent="-353603" defTabSz="914366">
              <a:lnSpc>
                <a:spcPct val="90000"/>
              </a:lnSpc>
              <a:spcBef>
                <a:spcPts val="900"/>
              </a:spcBef>
              <a:buFont typeface="Arial"/>
              <a:buChar char="•"/>
              <a:defRPr sz="3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3"/>
          <p:cNvSpPr>
            <a:spLocks noGrp="1"/>
          </p:cNvSpPr>
          <p:nvPr>
            <p:ph type="body" sz="quarter" idx="21"/>
          </p:nvPr>
        </p:nvSpPr>
        <p:spPr>
          <a:xfrm>
            <a:off x="839787" y="2400300"/>
            <a:ext cx="3932240" cy="2858692"/>
          </a:xfrm>
          <a:prstGeom prst="rect">
            <a:avLst/>
          </a:prstGeom>
        </p:spPr>
        <p:txBody>
          <a:bodyPr lIns="48766" tIns="48766" rIns="48766" bIns="48766"/>
          <a:lstStyle/>
          <a:p>
            <a:pPr marL="0" indent="0" defTabSz="914366">
              <a:lnSpc>
                <a:spcPct val="90000"/>
              </a:lnSpc>
              <a:spcBef>
                <a:spcPts val="900"/>
              </a:spcBef>
              <a:buSzTx/>
              <a:buNone/>
              <a:defRPr sz="2200">
                <a:latin typeface="Calibri"/>
                <a:ea typeface="Calibri"/>
                <a:cs typeface="Calibri"/>
                <a:sym typeface="Calibri"/>
              </a:defRPr>
            </a:pPr>
            <a:endParaRPr/>
          </a:p>
        </p:txBody>
      </p:sp>
      <p:sp>
        <p:nvSpPr>
          <p:cNvPr id="15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5145598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839787" y="1200150"/>
            <a:ext cx="3932240" cy="1200151"/>
          </a:xfrm>
          <a:prstGeom prst="rect">
            <a:avLst/>
          </a:prstGeom>
        </p:spPr>
        <p:txBody>
          <a:bodyPr lIns="48766" tIns="48766" rIns="48766" bIns="48766" anchor="b"/>
          <a:lstStyle>
            <a:lvl1pPr algn="l" defTabSz="914366">
              <a:lnSpc>
                <a:spcPct val="90000"/>
              </a:lnSpc>
              <a:defRPr sz="3000">
                <a:latin typeface="Calibri Light"/>
                <a:ea typeface="Calibri Light"/>
                <a:cs typeface="Calibri Light"/>
                <a:sym typeface="Calibri Light"/>
              </a:defRPr>
            </a:lvl1pPr>
          </a:lstStyle>
          <a:p>
            <a:r>
              <a:t>Title Text</a:t>
            </a:r>
          </a:p>
        </p:txBody>
      </p:sp>
      <p:sp>
        <p:nvSpPr>
          <p:cNvPr id="164" name="Picture Placeholder 2"/>
          <p:cNvSpPr>
            <a:spLocks noGrp="1"/>
          </p:cNvSpPr>
          <p:nvPr>
            <p:ph type="pic" sz="half" idx="21"/>
          </p:nvPr>
        </p:nvSpPr>
        <p:spPr>
          <a:xfrm>
            <a:off x="5183187" y="1597819"/>
            <a:ext cx="6172203" cy="3655220"/>
          </a:xfrm>
          <a:prstGeom prst="rect">
            <a:avLst/>
          </a:prstGeom>
        </p:spPr>
        <p:txBody>
          <a:bodyPr lIns="91439" rIns="91439">
            <a:noAutofit/>
          </a:bodyPr>
          <a:lstStyle/>
          <a:p>
            <a:endParaRPr/>
          </a:p>
        </p:txBody>
      </p:sp>
      <p:sp>
        <p:nvSpPr>
          <p:cNvPr id="165" name="Body Level One…"/>
          <p:cNvSpPr txBox="1">
            <a:spLocks noGrp="1"/>
          </p:cNvSpPr>
          <p:nvPr>
            <p:ph type="body" sz="quarter" idx="1"/>
          </p:nvPr>
        </p:nvSpPr>
        <p:spPr>
          <a:xfrm>
            <a:off x="839787" y="2400300"/>
            <a:ext cx="3932240" cy="2858692"/>
          </a:xfrm>
          <a:prstGeom prst="rect">
            <a:avLst/>
          </a:prstGeom>
        </p:spPr>
        <p:txBody>
          <a:bodyPr lIns="48766" tIns="48766" rIns="48766" bIns="48766"/>
          <a:lstStyle>
            <a:lvl1pPr marL="0" indent="0" defTabSz="914366">
              <a:lnSpc>
                <a:spcPct val="90000"/>
              </a:lnSpc>
              <a:spcBef>
                <a:spcPts val="900"/>
              </a:spcBef>
              <a:buSzTx/>
              <a:buNone/>
              <a:defRPr sz="1500">
                <a:latin typeface="Calibri"/>
                <a:ea typeface="Calibri"/>
                <a:cs typeface="Calibri"/>
                <a:sym typeface="Calibri"/>
              </a:defRPr>
            </a:lvl1pPr>
            <a:lvl2pPr marL="0" indent="0" defTabSz="914366">
              <a:lnSpc>
                <a:spcPct val="90000"/>
              </a:lnSpc>
              <a:spcBef>
                <a:spcPts val="900"/>
              </a:spcBef>
              <a:buSzTx/>
              <a:buNone/>
              <a:defRPr sz="1500">
                <a:latin typeface="Calibri"/>
                <a:ea typeface="Calibri"/>
                <a:cs typeface="Calibri"/>
                <a:sym typeface="Calibri"/>
              </a:defRPr>
            </a:lvl2pPr>
            <a:lvl3pPr marL="0" indent="0" defTabSz="914366">
              <a:lnSpc>
                <a:spcPct val="90000"/>
              </a:lnSpc>
              <a:spcBef>
                <a:spcPts val="900"/>
              </a:spcBef>
              <a:buSzTx/>
              <a:buNone/>
              <a:defRPr sz="1500">
                <a:latin typeface="Calibri"/>
                <a:ea typeface="Calibri"/>
                <a:cs typeface="Calibri"/>
                <a:sym typeface="Calibri"/>
              </a:defRPr>
            </a:lvl3pPr>
            <a:lvl4pPr marL="0" indent="0" defTabSz="914366">
              <a:lnSpc>
                <a:spcPct val="90000"/>
              </a:lnSpc>
              <a:spcBef>
                <a:spcPts val="900"/>
              </a:spcBef>
              <a:buSzTx/>
              <a:buNone/>
              <a:defRPr sz="1500">
                <a:latin typeface="Calibri"/>
                <a:ea typeface="Calibri"/>
                <a:cs typeface="Calibri"/>
                <a:sym typeface="Calibri"/>
              </a:defRPr>
            </a:lvl4pPr>
            <a:lvl5pPr marL="0" indent="0" defTabSz="914366">
              <a:lnSpc>
                <a:spcPct val="90000"/>
              </a:lnSpc>
              <a:spcBef>
                <a:spcPts val="900"/>
              </a:spcBef>
              <a:buSzTx/>
              <a:buNone/>
              <a:defRPr sz="1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862329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spcBef>
                <a:spcPts val="500"/>
              </a:spcBef>
              <a:buSzTx/>
              <a:buNone/>
              <a:defRPr sz="2400"/>
            </a:lvl1pPr>
            <a:lvl2pPr marL="0" indent="457200" algn="ctr">
              <a:spcBef>
                <a:spcPts val="500"/>
              </a:spcBef>
              <a:buSzTx/>
              <a:buNone/>
              <a:defRPr sz="2400"/>
            </a:lvl2pPr>
            <a:lvl3pPr marL="0" indent="914400" algn="ctr">
              <a:spcBef>
                <a:spcPts val="500"/>
              </a:spcBef>
              <a:buSzTx/>
              <a:buNone/>
              <a:defRPr sz="2400"/>
            </a:lvl3pPr>
            <a:lvl4pPr marL="0" indent="1371600" algn="ctr">
              <a:spcBef>
                <a:spcPts val="500"/>
              </a:spcBef>
              <a:buSzTx/>
              <a:buNone/>
              <a:defRPr sz="2400"/>
            </a:lvl4pPr>
            <a:lvl5pPr marL="0" indent="1828800" algn="ctr">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141587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5176688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9"/>
            <a:ext cx="10515601"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4"/>
            <a:ext cx="10515601" cy="1500188"/>
          </a:xfrm>
          <a:prstGeom prst="rect">
            <a:avLst/>
          </a:prstGeom>
        </p:spPr>
        <p:txBody>
          <a:bodyPr/>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2458214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0"/>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960115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40317" y="365125"/>
            <a:ext cx="10515601" cy="1325564"/>
          </a:xfrm>
          <a:prstGeom prst="rect">
            <a:avLst/>
          </a:prstGeom>
        </p:spPr>
        <p:txBody>
          <a:bodyPr/>
          <a:lstStyle/>
          <a:p>
            <a:r>
              <a:t>Title Text</a:t>
            </a:r>
          </a:p>
        </p:txBody>
      </p:sp>
      <p:sp>
        <p:nvSpPr>
          <p:cNvPr id="48" name="Body Level One…"/>
          <p:cNvSpPr txBox="1">
            <a:spLocks noGrp="1"/>
          </p:cNvSpPr>
          <p:nvPr>
            <p:ph type="body" sz="quarter" idx="1"/>
          </p:nvPr>
        </p:nvSpPr>
        <p:spPr>
          <a:xfrm>
            <a:off x="840317" y="1681163"/>
            <a:ext cx="5158318" cy="823913"/>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717" cy="823913"/>
          </a:xfrm>
          <a:prstGeom prst="rect">
            <a:avLst/>
          </a:prstGeom>
        </p:spPr>
        <p:txBody>
          <a:bodyPr anchor="b"/>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6827096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178602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441580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61B9A4-AD90-4764-870E-E3D1AF37132A}" type="datetimeFigureOut">
              <a:rPr lang="en-US" smtClean="0"/>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42997-805C-48DF-8BC1-B6D91FB4EB61}" type="slidenum">
              <a:rPr lang="en-US" smtClean="0"/>
              <a:t>‹#›</a:t>
            </a:fld>
            <a:endParaRPr lang="en-US"/>
          </a:p>
        </p:txBody>
      </p:sp>
    </p:spTree>
    <p:extLst>
      <p:ext uri="{BB962C8B-B14F-4D97-AF65-F5344CB8AC3E}">
        <p14:creationId xmlns:p14="http://schemas.microsoft.com/office/powerpoint/2010/main" val="42902664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40317" y="457200"/>
            <a:ext cx="3932768"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716" y="987425"/>
            <a:ext cx="6172201" cy="48736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40317" y="2057400"/>
            <a:ext cx="3932768" cy="3811588"/>
          </a:xfrm>
          <a:prstGeom prst="rect">
            <a:avLst/>
          </a:prstGeom>
        </p:spPr>
        <p:txBody>
          <a:bodyPr/>
          <a:lstStyle/>
          <a:p>
            <a:pPr marL="0" indent="0">
              <a:spcBef>
                <a:spcPts val="300"/>
              </a:spcBef>
              <a:buSz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057446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40317" y="457200"/>
            <a:ext cx="3932768"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40317" y="2057400"/>
            <a:ext cx="3932768" cy="3811588"/>
          </a:xfrm>
          <a:prstGeom prst="rect">
            <a:avLst/>
          </a:prstGeom>
        </p:spPr>
        <p:txBody>
          <a:bodyPr/>
          <a:lstStyle>
            <a:lvl1pPr marL="0" indent="0">
              <a:spcBef>
                <a:spcPts val="300"/>
              </a:spcBef>
              <a:buSzTx/>
              <a:buNone/>
              <a:defRPr sz="1600"/>
            </a:lvl1pPr>
            <a:lvl2pPr marL="0" indent="457200">
              <a:spcBef>
                <a:spcPts val="300"/>
              </a:spcBef>
              <a:buSzTx/>
              <a:buNone/>
              <a:defRPr sz="1600"/>
            </a:lvl2pPr>
            <a:lvl3pPr marL="0" indent="914400">
              <a:spcBef>
                <a:spcPts val="300"/>
              </a:spcBef>
              <a:buSzTx/>
              <a:buNone/>
              <a:defRPr sz="1600"/>
            </a:lvl3pPr>
            <a:lvl4pPr marL="0" indent="1371600">
              <a:spcBef>
                <a:spcPts val="300"/>
              </a:spcBef>
              <a:buSzTx/>
              <a:buNone/>
              <a:defRPr sz="1600"/>
            </a:lvl4pPr>
            <a:lvl5pPr marL="0" indent="1828800">
              <a:spcBef>
                <a:spcPts val="300"/>
              </a:spcBef>
              <a:buSz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9519997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1523999" y="1699022"/>
            <a:ext cx="9144003" cy="1790701"/>
          </a:xfrm>
          <a:prstGeom prst="rect">
            <a:avLst/>
          </a:prstGeom>
        </p:spPr>
        <p:txBody>
          <a:bodyPr lIns="48766" tIns="48766" rIns="48766" bIns="48766" anchor="b"/>
          <a:lstStyle>
            <a:lvl1pPr defTabSz="914366">
              <a:lnSpc>
                <a:spcPct val="90000"/>
              </a:lnSpc>
              <a:defRPr sz="5900">
                <a:latin typeface="Calibri Light"/>
                <a:ea typeface="Calibri Light"/>
                <a:cs typeface="Calibri Light"/>
                <a:sym typeface="Calibri Light"/>
              </a:defRPr>
            </a:lvl1pPr>
          </a:lstStyle>
          <a:p>
            <a:r>
              <a:t>Title Text</a:t>
            </a:r>
          </a:p>
        </p:txBody>
      </p:sp>
      <p:sp>
        <p:nvSpPr>
          <p:cNvPr id="93" name="Body Level One…"/>
          <p:cNvSpPr txBox="1">
            <a:spLocks noGrp="1"/>
          </p:cNvSpPr>
          <p:nvPr>
            <p:ph type="body" sz="quarter" idx="1"/>
          </p:nvPr>
        </p:nvSpPr>
        <p:spPr>
          <a:xfrm>
            <a:off x="1523999" y="3558778"/>
            <a:ext cx="9144003" cy="1241823"/>
          </a:xfrm>
          <a:prstGeom prst="rect">
            <a:avLst/>
          </a:prstGeom>
        </p:spPr>
        <p:txBody>
          <a:bodyPr lIns="48766" tIns="48766" rIns="48766" bIns="48766"/>
          <a:lstStyle>
            <a:lvl1pPr marL="0" indent="0" algn="ctr" defTabSz="914366">
              <a:lnSpc>
                <a:spcPct val="90000"/>
              </a:lnSpc>
              <a:spcBef>
                <a:spcPts val="900"/>
              </a:spcBef>
              <a:buSzTx/>
              <a:buNone/>
              <a:defRPr sz="2300">
                <a:latin typeface="Calibri"/>
                <a:ea typeface="Calibri"/>
                <a:cs typeface="Calibri"/>
                <a:sym typeface="Calibri"/>
              </a:defRPr>
            </a:lvl1pPr>
            <a:lvl2pPr marL="0" indent="0" algn="ctr" defTabSz="914366">
              <a:lnSpc>
                <a:spcPct val="90000"/>
              </a:lnSpc>
              <a:spcBef>
                <a:spcPts val="900"/>
              </a:spcBef>
              <a:buSzTx/>
              <a:buNone/>
              <a:defRPr sz="2300">
                <a:latin typeface="Calibri"/>
                <a:ea typeface="Calibri"/>
                <a:cs typeface="Calibri"/>
                <a:sym typeface="Calibri"/>
              </a:defRPr>
            </a:lvl2pPr>
            <a:lvl3pPr marL="0" indent="0" algn="ctr" defTabSz="914366">
              <a:lnSpc>
                <a:spcPct val="90000"/>
              </a:lnSpc>
              <a:spcBef>
                <a:spcPts val="900"/>
              </a:spcBef>
              <a:buSzTx/>
              <a:buNone/>
              <a:defRPr sz="2300">
                <a:latin typeface="Calibri"/>
                <a:ea typeface="Calibri"/>
                <a:cs typeface="Calibri"/>
                <a:sym typeface="Calibri"/>
              </a:defRPr>
            </a:lvl3pPr>
            <a:lvl4pPr marL="0" indent="0" algn="ctr" defTabSz="914366">
              <a:lnSpc>
                <a:spcPct val="90000"/>
              </a:lnSpc>
              <a:spcBef>
                <a:spcPts val="900"/>
              </a:spcBef>
              <a:buSzTx/>
              <a:buNone/>
              <a:defRPr sz="2300">
                <a:latin typeface="Calibri"/>
                <a:ea typeface="Calibri"/>
                <a:cs typeface="Calibri"/>
                <a:sym typeface="Calibri"/>
              </a:defRPr>
            </a:lvl4pPr>
            <a:lvl5pPr marL="0" indent="0" algn="ctr" defTabSz="914366">
              <a:lnSpc>
                <a:spcPct val="90000"/>
              </a:lnSpc>
              <a:spcBef>
                <a:spcPts val="900"/>
              </a:spcBef>
              <a:buSzTx/>
              <a:buNone/>
              <a:defRPr sz="23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531105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02" name="Body Level One…"/>
          <p:cNvSpPr txBox="1">
            <a:spLocks noGrp="1"/>
          </p:cNvSpPr>
          <p:nvPr>
            <p:ph type="body" idx="1"/>
          </p:nvPr>
        </p:nvSpPr>
        <p:spPr>
          <a:xfrm>
            <a:off x="838199" y="2226468"/>
            <a:ext cx="10515603" cy="3263505"/>
          </a:xfrm>
          <a:prstGeom prst="rect">
            <a:avLst/>
          </a:prstGeom>
        </p:spPr>
        <p:txBody>
          <a:bodyPr lIns="48766" tIns="48766" rIns="48766" bIns="48766"/>
          <a:lstStyle>
            <a:lvl1pPr marL="218130" indent="-218130" defTabSz="914366">
              <a:lnSpc>
                <a:spcPct val="90000"/>
              </a:lnSpc>
              <a:spcBef>
                <a:spcPts val="900"/>
              </a:spcBef>
              <a:buFont typeface="Arial"/>
              <a:defRPr sz="2600">
                <a:latin typeface="Calibri"/>
                <a:ea typeface="Calibri"/>
                <a:cs typeface="Calibri"/>
                <a:sym typeface="Calibri"/>
              </a:defRPr>
            </a:lvl1pPr>
            <a:lvl2pPr marL="575944" indent="-254487" defTabSz="914366">
              <a:lnSpc>
                <a:spcPct val="90000"/>
              </a:lnSpc>
              <a:spcBef>
                <a:spcPts val="900"/>
              </a:spcBef>
              <a:buFont typeface="Arial"/>
              <a:buChar char="•"/>
              <a:defRPr sz="2600">
                <a:latin typeface="Calibri"/>
                <a:ea typeface="Calibri"/>
                <a:cs typeface="Calibri"/>
                <a:sym typeface="Calibri"/>
              </a:defRPr>
            </a:lvl2pPr>
            <a:lvl3pPr marL="948298" indent="-305383" defTabSz="914366">
              <a:lnSpc>
                <a:spcPct val="90000"/>
              </a:lnSpc>
              <a:spcBef>
                <a:spcPts val="900"/>
              </a:spcBef>
              <a:buFont typeface="Arial"/>
              <a:defRPr sz="2600">
                <a:latin typeface="Calibri"/>
                <a:ea typeface="Calibri"/>
                <a:cs typeface="Calibri"/>
                <a:sym typeface="Calibri"/>
              </a:defRPr>
            </a:lvl3pPr>
            <a:lvl4pPr marL="1303687" indent="-339316" defTabSz="914366">
              <a:lnSpc>
                <a:spcPct val="90000"/>
              </a:lnSpc>
              <a:spcBef>
                <a:spcPts val="900"/>
              </a:spcBef>
              <a:buFont typeface="Arial"/>
              <a:buChar char="•"/>
              <a:defRPr sz="2600">
                <a:latin typeface="Calibri"/>
                <a:ea typeface="Calibri"/>
                <a:cs typeface="Calibri"/>
                <a:sym typeface="Calibri"/>
              </a:defRPr>
            </a:lvl4pPr>
            <a:lvl5pPr marL="1625144" indent="-339316" defTabSz="914366">
              <a:lnSpc>
                <a:spcPct val="90000"/>
              </a:lnSpc>
              <a:spcBef>
                <a:spcPts val="9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2362898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831849" y="2139552"/>
            <a:ext cx="10515603" cy="2139554"/>
          </a:xfrm>
          <a:prstGeom prst="rect">
            <a:avLst/>
          </a:prstGeom>
        </p:spPr>
        <p:txBody>
          <a:bodyPr lIns="48766" tIns="48766" rIns="48766" bIns="48766" anchor="b"/>
          <a:lstStyle>
            <a:lvl1pPr algn="l" defTabSz="914366">
              <a:lnSpc>
                <a:spcPct val="90000"/>
              </a:lnSpc>
              <a:defRPr sz="5900">
                <a:latin typeface="Calibri Light"/>
                <a:ea typeface="Calibri Light"/>
                <a:cs typeface="Calibri Light"/>
                <a:sym typeface="Calibri Light"/>
              </a:defRPr>
            </a:lvl1pPr>
          </a:lstStyle>
          <a:p>
            <a:r>
              <a:t>Title Text</a:t>
            </a:r>
          </a:p>
        </p:txBody>
      </p:sp>
      <p:sp>
        <p:nvSpPr>
          <p:cNvPr id="111" name="Body Level One…"/>
          <p:cNvSpPr txBox="1">
            <a:spLocks noGrp="1"/>
          </p:cNvSpPr>
          <p:nvPr>
            <p:ph type="body" sz="quarter" idx="1"/>
          </p:nvPr>
        </p:nvSpPr>
        <p:spPr>
          <a:xfrm>
            <a:off x="831849" y="4299346"/>
            <a:ext cx="10515603" cy="1125142"/>
          </a:xfrm>
          <a:prstGeom prst="rect">
            <a:avLst/>
          </a:prstGeom>
        </p:spPr>
        <p:txBody>
          <a:bodyPr lIns="48766" tIns="48766" rIns="48766" bIns="48766"/>
          <a:lstStyle>
            <a:lvl1pPr marL="0" indent="0" defTabSz="914366">
              <a:lnSpc>
                <a:spcPct val="90000"/>
              </a:lnSpc>
              <a:spcBef>
                <a:spcPts val="900"/>
              </a:spcBef>
              <a:buSzTx/>
              <a:buNone/>
              <a:defRPr sz="2300">
                <a:solidFill>
                  <a:srgbClr val="888888"/>
                </a:solidFill>
                <a:latin typeface="Calibri"/>
                <a:ea typeface="Calibri"/>
                <a:cs typeface="Calibri"/>
                <a:sym typeface="Calibri"/>
              </a:defRPr>
            </a:lvl1pPr>
            <a:lvl2pPr marL="0" indent="0" defTabSz="914366">
              <a:lnSpc>
                <a:spcPct val="90000"/>
              </a:lnSpc>
              <a:spcBef>
                <a:spcPts val="900"/>
              </a:spcBef>
              <a:buSzTx/>
              <a:buNone/>
              <a:defRPr sz="2300">
                <a:solidFill>
                  <a:srgbClr val="888888"/>
                </a:solidFill>
                <a:latin typeface="Calibri"/>
                <a:ea typeface="Calibri"/>
                <a:cs typeface="Calibri"/>
                <a:sym typeface="Calibri"/>
              </a:defRPr>
            </a:lvl2pPr>
            <a:lvl3pPr marL="0" indent="0" defTabSz="914366">
              <a:lnSpc>
                <a:spcPct val="90000"/>
              </a:lnSpc>
              <a:spcBef>
                <a:spcPts val="900"/>
              </a:spcBef>
              <a:buSzTx/>
              <a:buNone/>
              <a:defRPr sz="2300">
                <a:solidFill>
                  <a:srgbClr val="888888"/>
                </a:solidFill>
                <a:latin typeface="Calibri"/>
                <a:ea typeface="Calibri"/>
                <a:cs typeface="Calibri"/>
                <a:sym typeface="Calibri"/>
              </a:defRPr>
            </a:lvl3pPr>
            <a:lvl4pPr marL="0" indent="0" defTabSz="914366">
              <a:lnSpc>
                <a:spcPct val="90000"/>
              </a:lnSpc>
              <a:spcBef>
                <a:spcPts val="900"/>
              </a:spcBef>
              <a:buSzTx/>
              <a:buNone/>
              <a:defRPr sz="2300">
                <a:solidFill>
                  <a:srgbClr val="888888"/>
                </a:solidFill>
                <a:latin typeface="Calibri"/>
                <a:ea typeface="Calibri"/>
                <a:cs typeface="Calibri"/>
                <a:sym typeface="Calibri"/>
              </a:defRPr>
            </a:lvl4pPr>
            <a:lvl5pPr marL="0" indent="0" defTabSz="914366">
              <a:lnSpc>
                <a:spcPct val="90000"/>
              </a:lnSpc>
              <a:spcBef>
                <a:spcPts val="900"/>
              </a:spcBef>
              <a:buSzTx/>
              <a:buNone/>
              <a:defRPr sz="23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2406403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20" name="Body Level One…"/>
          <p:cNvSpPr txBox="1">
            <a:spLocks noGrp="1"/>
          </p:cNvSpPr>
          <p:nvPr>
            <p:ph type="body" sz="half" idx="1"/>
          </p:nvPr>
        </p:nvSpPr>
        <p:spPr>
          <a:xfrm>
            <a:off x="838200" y="2226468"/>
            <a:ext cx="5181602" cy="3263505"/>
          </a:xfrm>
          <a:prstGeom prst="rect">
            <a:avLst/>
          </a:prstGeom>
        </p:spPr>
        <p:txBody>
          <a:bodyPr lIns="48766" tIns="48766" rIns="48766" bIns="48766"/>
          <a:lstStyle>
            <a:lvl1pPr marL="218130" indent="-218130" defTabSz="914366">
              <a:lnSpc>
                <a:spcPct val="90000"/>
              </a:lnSpc>
              <a:spcBef>
                <a:spcPts val="900"/>
              </a:spcBef>
              <a:buFont typeface="Arial"/>
              <a:defRPr sz="2600">
                <a:latin typeface="Calibri"/>
                <a:ea typeface="Calibri"/>
                <a:cs typeface="Calibri"/>
                <a:sym typeface="Calibri"/>
              </a:defRPr>
            </a:lvl1pPr>
            <a:lvl2pPr marL="575944" indent="-254487" defTabSz="914366">
              <a:lnSpc>
                <a:spcPct val="90000"/>
              </a:lnSpc>
              <a:spcBef>
                <a:spcPts val="900"/>
              </a:spcBef>
              <a:buFont typeface="Arial"/>
              <a:buChar char="•"/>
              <a:defRPr sz="2600">
                <a:latin typeface="Calibri"/>
                <a:ea typeface="Calibri"/>
                <a:cs typeface="Calibri"/>
                <a:sym typeface="Calibri"/>
              </a:defRPr>
            </a:lvl2pPr>
            <a:lvl3pPr marL="948298" indent="-305383" defTabSz="914366">
              <a:lnSpc>
                <a:spcPct val="90000"/>
              </a:lnSpc>
              <a:spcBef>
                <a:spcPts val="900"/>
              </a:spcBef>
              <a:buFont typeface="Arial"/>
              <a:defRPr sz="2600">
                <a:latin typeface="Calibri"/>
                <a:ea typeface="Calibri"/>
                <a:cs typeface="Calibri"/>
                <a:sym typeface="Calibri"/>
              </a:defRPr>
            </a:lvl3pPr>
            <a:lvl4pPr marL="1303687" indent="-339316" defTabSz="914366">
              <a:lnSpc>
                <a:spcPct val="90000"/>
              </a:lnSpc>
              <a:spcBef>
                <a:spcPts val="900"/>
              </a:spcBef>
              <a:buFont typeface="Arial"/>
              <a:buChar char="•"/>
              <a:defRPr sz="2600">
                <a:latin typeface="Calibri"/>
                <a:ea typeface="Calibri"/>
                <a:cs typeface="Calibri"/>
                <a:sym typeface="Calibri"/>
              </a:defRPr>
            </a:lvl4pPr>
            <a:lvl5pPr marL="1625144" indent="-339316" defTabSz="914366">
              <a:lnSpc>
                <a:spcPct val="90000"/>
              </a:lnSpc>
              <a:spcBef>
                <a:spcPts val="9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3164960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839787"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29" name="Body Level One…"/>
          <p:cNvSpPr txBox="1">
            <a:spLocks noGrp="1"/>
          </p:cNvSpPr>
          <p:nvPr>
            <p:ph type="body" sz="quarter" idx="1"/>
          </p:nvPr>
        </p:nvSpPr>
        <p:spPr>
          <a:xfrm>
            <a:off x="839787" y="2118122"/>
            <a:ext cx="5157789" cy="617936"/>
          </a:xfrm>
          <a:prstGeom prst="rect">
            <a:avLst/>
          </a:prstGeom>
        </p:spPr>
        <p:txBody>
          <a:bodyPr lIns="48766" tIns="48766" rIns="48766" bIns="48766" anchor="b"/>
          <a:lstStyle>
            <a:lvl1pPr marL="0" indent="0" defTabSz="914366">
              <a:lnSpc>
                <a:spcPct val="90000"/>
              </a:lnSpc>
              <a:spcBef>
                <a:spcPts val="900"/>
              </a:spcBef>
              <a:buSzTx/>
              <a:buNone/>
              <a:defRPr sz="2300" b="1">
                <a:latin typeface="Calibri"/>
                <a:ea typeface="Calibri"/>
                <a:cs typeface="Calibri"/>
                <a:sym typeface="Calibri"/>
              </a:defRPr>
            </a:lvl1pPr>
            <a:lvl2pPr marL="0" indent="0" defTabSz="914366">
              <a:lnSpc>
                <a:spcPct val="90000"/>
              </a:lnSpc>
              <a:spcBef>
                <a:spcPts val="900"/>
              </a:spcBef>
              <a:buSzTx/>
              <a:buNone/>
              <a:defRPr sz="2300" b="1">
                <a:latin typeface="Calibri"/>
                <a:ea typeface="Calibri"/>
                <a:cs typeface="Calibri"/>
                <a:sym typeface="Calibri"/>
              </a:defRPr>
            </a:lvl2pPr>
            <a:lvl3pPr marL="0" indent="0" defTabSz="914366">
              <a:lnSpc>
                <a:spcPct val="90000"/>
              </a:lnSpc>
              <a:spcBef>
                <a:spcPts val="900"/>
              </a:spcBef>
              <a:buSzTx/>
              <a:buNone/>
              <a:defRPr sz="2300" b="1">
                <a:latin typeface="Calibri"/>
                <a:ea typeface="Calibri"/>
                <a:cs typeface="Calibri"/>
                <a:sym typeface="Calibri"/>
              </a:defRPr>
            </a:lvl3pPr>
            <a:lvl4pPr marL="0" indent="0" defTabSz="914366">
              <a:lnSpc>
                <a:spcPct val="90000"/>
              </a:lnSpc>
              <a:spcBef>
                <a:spcPts val="900"/>
              </a:spcBef>
              <a:buSzTx/>
              <a:buNone/>
              <a:defRPr sz="2300" b="1">
                <a:latin typeface="Calibri"/>
                <a:ea typeface="Calibri"/>
                <a:cs typeface="Calibri"/>
                <a:sym typeface="Calibri"/>
              </a:defRPr>
            </a:lvl4pPr>
            <a:lvl5pPr marL="0" indent="0" defTabSz="914366">
              <a:lnSpc>
                <a:spcPct val="90000"/>
              </a:lnSpc>
              <a:spcBef>
                <a:spcPts val="900"/>
              </a:spcBef>
              <a:buSzTx/>
              <a:buNone/>
              <a:defRPr sz="23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 name="Text Placeholder 4"/>
          <p:cNvSpPr>
            <a:spLocks noGrp="1"/>
          </p:cNvSpPr>
          <p:nvPr>
            <p:ph type="body" sz="quarter" idx="21"/>
          </p:nvPr>
        </p:nvSpPr>
        <p:spPr>
          <a:xfrm>
            <a:off x="6172201" y="2118122"/>
            <a:ext cx="5183190" cy="617936"/>
          </a:xfrm>
          <a:prstGeom prst="rect">
            <a:avLst/>
          </a:prstGeom>
        </p:spPr>
        <p:txBody>
          <a:bodyPr lIns="48766" tIns="48766" rIns="48766" bIns="48766" anchor="b"/>
          <a:lstStyle/>
          <a:p>
            <a:pPr marL="0" indent="0" defTabSz="914366">
              <a:lnSpc>
                <a:spcPct val="90000"/>
              </a:lnSpc>
              <a:spcBef>
                <a:spcPts val="900"/>
              </a:spcBef>
              <a:buSzTx/>
              <a:buNone/>
              <a:defRPr sz="3400" b="1">
                <a:latin typeface="Calibri"/>
                <a:ea typeface="Calibri"/>
                <a:cs typeface="Calibri"/>
                <a:sym typeface="Calibri"/>
              </a:defRPr>
            </a:pPr>
            <a:endParaRPr/>
          </a:p>
        </p:txBody>
      </p:sp>
      <p:sp>
        <p:nvSpPr>
          <p:cNvPr id="131"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540086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838199" y="1131094"/>
            <a:ext cx="10515603" cy="994174"/>
          </a:xfrm>
          <a:prstGeom prst="rect">
            <a:avLst/>
          </a:prstGeom>
        </p:spPr>
        <p:txBody>
          <a:bodyPr lIns="48766" tIns="48766" rIns="48766" bIns="48766"/>
          <a:lstStyle>
            <a:lvl1pPr algn="l" defTabSz="914366">
              <a:lnSpc>
                <a:spcPct val="90000"/>
              </a:lnSpc>
              <a:defRPr sz="4300">
                <a:latin typeface="Calibri Light"/>
                <a:ea typeface="Calibri Light"/>
                <a:cs typeface="Calibri Light"/>
                <a:sym typeface="Calibri Light"/>
              </a:defRPr>
            </a:lvl1pPr>
          </a:lstStyle>
          <a:p>
            <a:r>
              <a:t>Title Text</a:t>
            </a:r>
          </a:p>
        </p:txBody>
      </p:sp>
      <p:sp>
        <p:nvSpPr>
          <p:cNvPr id="139"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9030285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8384252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839787" y="1200150"/>
            <a:ext cx="3932240" cy="1200151"/>
          </a:xfrm>
          <a:prstGeom prst="rect">
            <a:avLst/>
          </a:prstGeom>
        </p:spPr>
        <p:txBody>
          <a:bodyPr lIns="48766" tIns="48766" rIns="48766" bIns="48766" anchor="b"/>
          <a:lstStyle>
            <a:lvl1pPr algn="l" defTabSz="914366">
              <a:lnSpc>
                <a:spcPct val="90000"/>
              </a:lnSpc>
              <a:defRPr sz="3000">
                <a:latin typeface="Calibri Light"/>
                <a:ea typeface="Calibri Light"/>
                <a:cs typeface="Calibri Light"/>
                <a:sym typeface="Calibri Light"/>
              </a:defRPr>
            </a:lvl1pPr>
          </a:lstStyle>
          <a:p>
            <a:r>
              <a:t>Title Text</a:t>
            </a:r>
          </a:p>
        </p:txBody>
      </p:sp>
      <p:sp>
        <p:nvSpPr>
          <p:cNvPr id="154" name="Body Level One…"/>
          <p:cNvSpPr txBox="1">
            <a:spLocks noGrp="1"/>
          </p:cNvSpPr>
          <p:nvPr>
            <p:ph type="body" sz="half" idx="1"/>
          </p:nvPr>
        </p:nvSpPr>
        <p:spPr>
          <a:xfrm>
            <a:off x="5183187" y="1597819"/>
            <a:ext cx="6172203" cy="3655220"/>
          </a:xfrm>
          <a:prstGeom prst="rect">
            <a:avLst/>
          </a:prstGeom>
        </p:spPr>
        <p:txBody>
          <a:bodyPr lIns="48766" tIns="48766" rIns="48766" bIns="48766"/>
          <a:lstStyle>
            <a:lvl1pPr marL="221001" indent="-221001" defTabSz="914366">
              <a:lnSpc>
                <a:spcPct val="90000"/>
              </a:lnSpc>
              <a:spcBef>
                <a:spcPts val="900"/>
              </a:spcBef>
              <a:buFont typeface="Arial"/>
              <a:defRPr sz="3000">
                <a:latin typeface="Calibri"/>
                <a:ea typeface="Calibri"/>
                <a:cs typeface="Calibri"/>
                <a:sym typeface="Calibri"/>
              </a:defRPr>
            </a:lvl1pPr>
            <a:lvl2pPr marL="574030" indent="-252573" defTabSz="914366">
              <a:lnSpc>
                <a:spcPct val="90000"/>
              </a:lnSpc>
              <a:spcBef>
                <a:spcPts val="900"/>
              </a:spcBef>
              <a:buFont typeface="Arial"/>
              <a:buChar char="•"/>
              <a:defRPr sz="3000">
                <a:latin typeface="Calibri"/>
                <a:ea typeface="Calibri"/>
                <a:cs typeface="Calibri"/>
                <a:sym typeface="Calibri"/>
              </a:defRPr>
            </a:lvl2pPr>
            <a:lvl3pPr marL="937583" indent="-294669" defTabSz="914366">
              <a:lnSpc>
                <a:spcPct val="90000"/>
              </a:lnSpc>
              <a:spcBef>
                <a:spcPts val="900"/>
              </a:spcBef>
              <a:buFont typeface="Arial"/>
              <a:defRPr sz="3000">
                <a:latin typeface="Calibri"/>
                <a:ea typeface="Calibri"/>
                <a:cs typeface="Calibri"/>
                <a:sym typeface="Calibri"/>
              </a:defRPr>
            </a:lvl3pPr>
            <a:lvl4pPr marL="1317974" indent="-353603" defTabSz="914366">
              <a:lnSpc>
                <a:spcPct val="90000"/>
              </a:lnSpc>
              <a:spcBef>
                <a:spcPts val="900"/>
              </a:spcBef>
              <a:buFont typeface="Arial"/>
              <a:buChar char="•"/>
              <a:defRPr sz="3000">
                <a:latin typeface="Calibri"/>
                <a:ea typeface="Calibri"/>
                <a:cs typeface="Calibri"/>
                <a:sym typeface="Calibri"/>
              </a:defRPr>
            </a:lvl4pPr>
            <a:lvl5pPr marL="1639431" indent="-353603" defTabSz="914366">
              <a:lnSpc>
                <a:spcPct val="90000"/>
              </a:lnSpc>
              <a:spcBef>
                <a:spcPts val="900"/>
              </a:spcBef>
              <a:buFont typeface="Arial"/>
              <a:buChar char="•"/>
              <a:defRPr sz="3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3"/>
          <p:cNvSpPr>
            <a:spLocks noGrp="1"/>
          </p:cNvSpPr>
          <p:nvPr>
            <p:ph type="body" sz="quarter" idx="21"/>
          </p:nvPr>
        </p:nvSpPr>
        <p:spPr>
          <a:xfrm>
            <a:off x="839787" y="2400300"/>
            <a:ext cx="3932240" cy="2858692"/>
          </a:xfrm>
          <a:prstGeom prst="rect">
            <a:avLst/>
          </a:prstGeom>
        </p:spPr>
        <p:txBody>
          <a:bodyPr lIns="48766" tIns="48766" rIns="48766" bIns="48766"/>
          <a:lstStyle/>
          <a:p>
            <a:pPr marL="0" indent="0" defTabSz="914366">
              <a:lnSpc>
                <a:spcPct val="90000"/>
              </a:lnSpc>
              <a:spcBef>
                <a:spcPts val="900"/>
              </a:spcBef>
              <a:buSzTx/>
              <a:buNone/>
              <a:defRPr sz="2200">
                <a:latin typeface="Calibri"/>
                <a:ea typeface="Calibri"/>
                <a:cs typeface="Calibri"/>
                <a:sym typeface="Calibri"/>
              </a:defRPr>
            </a:pPr>
            <a:endParaRPr/>
          </a:p>
        </p:txBody>
      </p:sp>
      <p:sp>
        <p:nvSpPr>
          <p:cNvPr id="15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8804019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61B9A4-AD90-4764-870E-E3D1AF37132A}" type="datetimeFigureOut">
              <a:rPr lang="en-US" smtClean="0"/>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42997-805C-48DF-8BC1-B6D91FB4EB61}" type="slidenum">
              <a:rPr lang="en-US" smtClean="0"/>
              <a:t>‹#›</a:t>
            </a:fld>
            <a:endParaRPr lang="en-US"/>
          </a:p>
        </p:txBody>
      </p:sp>
    </p:spTree>
    <p:extLst>
      <p:ext uri="{BB962C8B-B14F-4D97-AF65-F5344CB8AC3E}">
        <p14:creationId xmlns:p14="http://schemas.microsoft.com/office/powerpoint/2010/main" val="31293846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839787" y="1200150"/>
            <a:ext cx="3932240" cy="1200151"/>
          </a:xfrm>
          <a:prstGeom prst="rect">
            <a:avLst/>
          </a:prstGeom>
        </p:spPr>
        <p:txBody>
          <a:bodyPr lIns="48766" tIns="48766" rIns="48766" bIns="48766" anchor="b"/>
          <a:lstStyle>
            <a:lvl1pPr algn="l" defTabSz="914366">
              <a:lnSpc>
                <a:spcPct val="90000"/>
              </a:lnSpc>
              <a:defRPr sz="3000">
                <a:latin typeface="Calibri Light"/>
                <a:ea typeface="Calibri Light"/>
                <a:cs typeface="Calibri Light"/>
                <a:sym typeface="Calibri Light"/>
              </a:defRPr>
            </a:lvl1pPr>
          </a:lstStyle>
          <a:p>
            <a:r>
              <a:t>Title Text</a:t>
            </a:r>
          </a:p>
        </p:txBody>
      </p:sp>
      <p:sp>
        <p:nvSpPr>
          <p:cNvPr id="164" name="Picture Placeholder 2"/>
          <p:cNvSpPr>
            <a:spLocks noGrp="1"/>
          </p:cNvSpPr>
          <p:nvPr>
            <p:ph type="pic" sz="half" idx="21"/>
          </p:nvPr>
        </p:nvSpPr>
        <p:spPr>
          <a:xfrm>
            <a:off x="5183187" y="1597819"/>
            <a:ext cx="6172203" cy="3655220"/>
          </a:xfrm>
          <a:prstGeom prst="rect">
            <a:avLst/>
          </a:prstGeom>
        </p:spPr>
        <p:txBody>
          <a:bodyPr lIns="91439" rIns="91439">
            <a:noAutofit/>
          </a:bodyPr>
          <a:lstStyle/>
          <a:p>
            <a:endParaRPr/>
          </a:p>
        </p:txBody>
      </p:sp>
      <p:sp>
        <p:nvSpPr>
          <p:cNvPr id="165" name="Body Level One…"/>
          <p:cNvSpPr txBox="1">
            <a:spLocks noGrp="1"/>
          </p:cNvSpPr>
          <p:nvPr>
            <p:ph type="body" sz="quarter" idx="1"/>
          </p:nvPr>
        </p:nvSpPr>
        <p:spPr>
          <a:xfrm>
            <a:off x="839787" y="2400300"/>
            <a:ext cx="3932240" cy="2858692"/>
          </a:xfrm>
          <a:prstGeom prst="rect">
            <a:avLst/>
          </a:prstGeom>
        </p:spPr>
        <p:txBody>
          <a:bodyPr lIns="48766" tIns="48766" rIns="48766" bIns="48766"/>
          <a:lstStyle>
            <a:lvl1pPr marL="0" indent="0" defTabSz="914366">
              <a:lnSpc>
                <a:spcPct val="90000"/>
              </a:lnSpc>
              <a:spcBef>
                <a:spcPts val="900"/>
              </a:spcBef>
              <a:buSzTx/>
              <a:buNone/>
              <a:defRPr sz="1500">
                <a:latin typeface="Calibri"/>
                <a:ea typeface="Calibri"/>
                <a:cs typeface="Calibri"/>
                <a:sym typeface="Calibri"/>
              </a:defRPr>
            </a:lvl1pPr>
            <a:lvl2pPr marL="0" indent="0" defTabSz="914366">
              <a:lnSpc>
                <a:spcPct val="90000"/>
              </a:lnSpc>
              <a:spcBef>
                <a:spcPts val="900"/>
              </a:spcBef>
              <a:buSzTx/>
              <a:buNone/>
              <a:defRPr sz="1500">
                <a:latin typeface="Calibri"/>
                <a:ea typeface="Calibri"/>
                <a:cs typeface="Calibri"/>
                <a:sym typeface="Calibri"/>
              </a:defRPr>
            </a:lvl2pPr>
            <a:lvl3pPr marL="0" indent="0" defTabSz="914366">
              <a:lnSpc>
                <a:spcPct val="90000"/>
              </a:lnSpc>
              <a:spcBef>
                <a:spcPts val="900"/>
              </a:spcBef>
              <a:buSzTx/>
              <a:buNone/>
              <a:defRPr sz="1500">
                <a:latin typeface="Calibri"/>
                <a:ea typeface="Calibri"/>
                <a:cs typeface="Calibri"/>
                <a:sym typeface="Calibri"/>
              </a:defRPr>
            </a:lvl3pPr>
            <a:lvl4pPr marL="0" indent="0" defTabSz="914366">
              <a:lnSpc>
                <a:spcPct val="90000"/>
              </a:lnSpc>
              <a:spcBef>
                <a:spcPts val="900"/>
              </a:spcBef>
              <a:buSzTx/>
              <a:buNone/>
              <a:defRPr sz="1500">
                <a:latin typeface="Calibri"/>
                <a:ea typeface="Calibri"/>
                <a:cs typeface="Calibri"/>
                <a:sym typeface="Calibri"/>
              </a:defRPr>
            </a:lvl4pPr>
            <a:lvl5pPr marL="0" indent="0" defTabSz="914366">
              <a:lnSpc>
                <a:spcPct val="90000"/>
              </a:lnSpc>
              <a:spcBef>
                <a:spcPts val="900"/>
              </a:spcBef>
              <a:buSzTx/>
              <a:buNone/>
              <a:defRPr sz="1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864086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spcBef>
                <a:spcPts val="500"/>
              </a:spcBef>
              <a:buSzTx/>
              <a:buNone/>
              <a:defRPr sz="2400"/>
            </a:lvl1pPr>
            <a:lvl2pPr marL="0" indent="457200" algn="ctr">
              <a:spcBef>
                <a:spcPts val="500"/>
              </a:spcBef>
              <a:buSzTx/>
              <a:buNone/>
              <a:defRPr sz="2400"/>
            </a:lvl2pPr>
            <a:lvl3pPr marL="0" indent="914400" algn="ctr">
              <a:spcBef>
                <a:spcPts val="500"/>
              </a:spcBef>
              <a:buSzTx/>
              <a:buNone/>
              <a:defRPr sz="2400"/>
            </a:lvl3pPr>
            <a:lvl4pPr marL="0" indent="1371600" algn="ctr">
              <a:spcBef>
                <a:spcPts val="500"/>
              </a:spcBef>
              <a:buSzTx/>
              <a:buNone/>
              <a:defRPr sz="2400"/>
            </a:lvl4pPr>
            <a:lvl5pPr marL="0" indent="1828800" algn="ctr">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574840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9"/>
            <a:ext cx="10515601"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4"/>
            <a:ext cx="10515601" cy="1500188"/>
          </a:xfrm>
          <a:prstGeom prst="rect">
            <a:avLst/>
          </a:prstGeom>
        </p:spPr>
        <p:txBody>
          <a:bodyPr/>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0390275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0"/>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3846552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40317" y="365125"/>
            <a:ext cx="10515601" cy="1325564"/>
          </a:xfrm>
          <a:prstGeom prst="rect">
            <a:avLst/>
          </a:prstGeom>
        </p:spPr>
        <p:txBody>
          <a:bodyPr/>
          <a:lstStyle/>
          <a:p>
            <a:r>
              <a:t>Title Text</a:t>
            </a:r>
          </a:p>
        </p:txBody>
      </p:sp>
      <p:sp>
        <p:nvSpPr>
          <p:cNvPr id="48" name="Body Level One…"/>
          <p:cNvSpPr txBox="1">
            <a:spLocks noGrp="1"/>
          </p:cNvSpPr>
          <p:nvPr>
            <p:ph type="body" sz="quarter" idx="1"/>
          </p:nvPr>
        </p:nvSpPr>
        <p:spPr>
          <a:xfrm>
            <a:off x="840317" y="1681163"/>
            <a:ext cx="5158318" cy="823913"/>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717" cy="823913"/>
          </a:xfrm>
          <a:prstGeom prst="rect">
            <a:avLst/>
          </a:prstGeom>
        </p:spPr>
        <p:txBody>
          <a:bodyPr anchor="b"/>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38135251"/>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5554586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003005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40317" y="457200"/>
            <a:ext cx="3932768"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716" y="987425"/>
            <a:ext cx="6172201" cy="48736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40317" y="2057400"/>
            <a:ext cx="3932768" cy="3811588"/>
          </a:xfrm>
          <a:prstGeom prst="rect">
            <a:avLst/>
          </a:prstGeom>
        </p:spPr>
        <p:txBody>
          <a:bodyPr/>
          <a:lstStyle/>
          <a:p>
            <a:pPr marL="0" indent="0">
              <a:spcBef>
                <a:spcPts val="300"/>
              </a:spcBef>
              <a:buSz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7882203"/>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40317" y="457200"/>
            <a:ext cx="3932768"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40317" y="2057400"/>
            <a:ext cx="3932768" cy="3811588"/>
          </a:xfrm>
          <a:prstGeom prst="rect">
            <a:avLst/>
          </a:prstGeom>
        </p:spPr>
        <p:txBody>
          <a:bodyPr/>
          <a:lstStyle>
            <a:lvl1pPr marL="0" indent="0">
              <a:spcBef>
                <a:spcPts val="300"/>
              </a:spcBef>
              <a:buSzTx/>
              <a:buNone/>
              <a:defRPr sz="1600"/>
            </a:lvl1pPr>
            <a:lvl2pPr marL="0" indent="457200">
              <a:spcBef>
                <a:spcPts val="300"/>
              </a:spcBef>
              <a:buSzTx/>
              <a:buNone/>
              <a:defRPr sz="1600"/>
            </a:lvl2pPr>
            <a:lvl3pPr marL="0" indent="914400">
              <a:spcBef>
                <a:spcPts val="300"/>
              </a:spcBef>
              <a:buSzTx/>
              <a:buNone/>
              <a:defRPr sz="1600"/>
            </a:lvl3pPr>
            <a:lvl4pPr marL="0" indent="1371600">
              <a:spcBef>
                <a:spcPts val="300"/>
              </a:spcBef>
              <a:buSzTx/>
              <a:buNone/>
              <a:defRPr sz="1600"/>
            </a:lvl4pPr>
            <a:lvl5pPr marL="0" indent="1828800">
              <a:spcBef>
                <a:spcPts val="300"/>
              </a:spcBef>
              <a:buSz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24516976"/>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1523999" y="1699022"/>
            <a:ext cx="9144003" cy="1790701"/>
          </a:xfrm>
          <a:prstGeom prst="rect">
            <a:avLst/>
          </a:prstGeom>
        </p:spPr>
        <p:txBody>
          <a:bodyPr lIns="48766" tIns="48766" rIns="48766" bIns="48766" anchor="b"/>
          <a:lstStyle>
            <a:lvl1pPr defTabSz="914366">
              <a:lnSpc>
                <a:spcPct val="90000"/>
              </a:lnSpc>
              <a:defRPr sz="5900">
                <a:latin typeface="Calibri Light"/>
                <a:ea typeface="Calibri Light"/>
                <a:cs typeface="Calibri Light"/>
                <a:sym typeface="Calibri Light"/>
              </a:defRPr>
            </a:lvl1pPr>
          </a:lstStyle>
          <a:p>
            <a:r>
              <a:t>Title Text</a:t>
            </a:r>
          </a:p>
        </p:txBody>
      </p:sp>
      <p:sp>
        <p:nvSpPr>
          <p:cNvPr id="93" name="Body Level One…"/>
          <p:cNvSpPr txBox="1">
            <a:spLocks noGrp="1"/>
          </p:cNvSpPr>
          <p:nvPr>
            <p:ph type="body" sz="quarter" idx="1"/>
          </p:nvPr>
        </p:nvSpPr>
        <p:spPr>
          <a:xfrm>
            <a:off x="1523999" y="3558778"/>
            <a:ext cx="9144003" cy="1241823"/>
          </a:xfrm>
          <a:prstGeom prst="rect">
            <a:avLst/>
          </a:prstGeom>
        </p:spPr>
        <p:txBody>
          <a:bodyPr lIns="48766" tIns="48766" rIns="48766" bIns="48766"/>
          <a:lstStyle>
            <a:lvl1pPr marL="0" indent="0" algn="ctr" defTabSz="914366">
              <a:lnSpc>
                <a:spcPct val="90000"/>
              </a:lnSpc>
              <a:spcBef>
                <a:spcPts val="900"/>
              </a:spcBef>
              <a:buSzTx/>
              <a:buNone/>
              <a:defRPr sz="2300">
                <a:latin typeface="Calibri"/>
                <a:ea typeface="Calibri"/>
                <a:cs typeface="Calibri"/>
                <a:sym typeface="Calibri"/>
              </a:defRPr>
            </a:lvl1pPr>
            <a:lvl2pPr marL="0" indent="0" algn="ctr" defTabSz="914366">
              <a:lnSpc>
                <a:spcPct val="90000"/>
              </a:lnSpc>
              <a:spcBef>
                <a:spcPts val="900"/>
              </a:spcBef>
              <a:buSzTx/>
              <a:buNone/>
              <a:defRPr sz="2300">
                <a:latin typeface="Calibri"/>
                <a:ea typeface="Calibri"/>
                <a:cs typeface="Calibri"/>
                <a:sym typeface="Calibri"/>
              </a:defRPr>
            </a:lvl2pPr>
            <a:lvl3pPr marL="0" indent="0" algn="ctr" defTabSz="914366">
              <a:lnSpc>
                <a:spcPct val="90000"/>
              </a:lnSpc>
              <a:spcBef>
                <a:spcPts val="900"/>
              </a:spcBef>
              <a:buSzTx/>
              <a:buNone/>
              <a:defRPr sz="2300">
                <a:latin typeface="Calibri"/>
                <a:ea typeface="Calibri"/>
                <a:cs typeface="Calibri"/>
                <a:sym typeface="Calibri"/>
              </a:defRPr>
            </a:lvl3pPr>
            <a:lvl4pPr marL="0" indent="0" algn="ctr" defTabSz="914366">
              <a:lnSpc>
                <a:spcPct val="90000"/>
              </a:lnSpc>
              <a:spcBef>
                <a:spcPts val="900"/>
              </a:spcBef>
              <a:buSzTx/>
              <a:buNone/>
              <a:defRPr sz="2300">
                <a:latin typeface="Calibri"/>
                <a:ea typeface="Calibri"/>
                <a:cs typeface="Calibri"/>
                <a:sym typeface="Calibri"/>
              </a:defRPr>
            </a:lvl4pPr>
            <a:lvl5pPr marL="0" indent="0" algn="ctr" defTabSz="914366">
              <a:lnSpc>
                <a:spcPct val="90000"/>
              </a:lnSpc>
              <a:spcBef>
                <a:spcPts val="900"/>
              </a:spcBef>
              <a:buSzTx/>
              <a:buNone/>
              <a:defRPr sz="23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1097046" y="5636468"/>
            <a:ext cx="256756" cy="249935"/>
          </a:xfrm>
          <a:prstGeom prst="rect">
            <a:avLst/>
          </a:prstGeom>
        </p:spPr>
        <p:txBody>
          <a:bodyPr lIns="48766" tIns="48766" rIns="48766" bIns="48766" anchor="ctr"/>
          <a:lstStyle>
            <a:lvl1pPr>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2684977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heme" Target="../theme/theme6.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7.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61B9A4-AD90-4764-870E-E3D1AF37132A}" type="datetimeFigureOut">
              <a:rPr lang="en-US" smtClean="0"/>
              <a:t>12/12/2020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42997-805C-48DF-8BC1-B6D91FB4EB61}" type="slidenum">
              <a:rPr lang="en-US" smtClean="0"/>
              <a:t>‹#›</a:t>
            </a:fld>
            <a:endParaRPr lang="en-US"/>
          </a:p>
        </p:txBody>
      </p:sp>
    </p:spTree>
    <p:extLst>
      <p:ext uri="{BB962C8B-B14F-4D97-AF65-F5344CB8AC3E}">
        <p14:creationId xmlns:p14="http://schemas.microsoft.com/office/powerpoint/2010/main" val="3690517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pPr/>
              <a:t>12/12/2020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pPr/>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364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4525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80492" y="6245225"/>
            <a:ext cx="301909" cy="288824"/>
          </a:xfrm>
          <a:prstGeom prst="rect">
            <a:avLst/>
          </a:prstGeom>
          <a:ln w="12700">
            <a:miter lim="400000"/>
          </a:ln>
        </p:spPr>
        <p:txBody>
          <a:bodyPr wrap="none" lIns="45719" rIns="45719">
            <a:spAutoFit/>
          </a:bodyPr>
          <a:lstStyle>
            <a:lvl1pPr algn="r">
              <a:defRPr sz="1400"/>
            </a:lvl1pPr>
          </a:lstStyle>
          <a:p>
            <a:pPr hangingPunct="0"/>
            <a:fld id="{86CB4B4D-7CA3-9044-876B-883B54F8677D}" type="slidenum">
              <a:rPr kern="0">
                <a:solidFill>
                  <a:srgbClr val="000000"/>
                </a:solidFill>
                <a:sym typeface="Arial"/>
              </a:rPr>
              <a:pPr hangingPunct="0"/>
              <a:t>‹#›</a:t>
            </a:fld>
            <a:endParaRPr kern="0">
              <a:solidFill>
                <a:srgbClr val="000000"/>
              </a:solidFill>
              <a:sym typeface="Arial"/>
            </a:endParaRPr>
          </a:p>
        </p:txBody>
      </p:sp>
    </p:spTree>
    <p:extLst>
      <p:ext uri="{BB962C8B-B14F-4D97-AF65-F5344CB8AC3E}">
        <p14:creationId xmlns:p14="http://schemas.microsoft.com/office/powerpoint/2010/main" val="374148327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4525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80492" y="6245225"/>
            <a:ext cx="301909" cy="288824"/>
          </a:xfrm>
          <a:prstGeom prst="rect">
            <a:avLst/>
          </a:prstGeom>
          <a:ln w="12700">
            <a:miter lim="400000"/>
          </a:ln>
        </p:spPr>
        <p:txBody>
          <a:bodyPr wrap="none" lIns="45719" rIns="45719">
            <a:spAutoFit/>
          </a:bodyPr>
          <a:lstStyle>
            <a:lvl1pPr algn="r">
              <a:defRPr sz="1400"/>
            </a:lvl1pPr>
          </a:lstStyle>
          <a:p>
            <a:pPr hangingPunct="0"/>
            <a:fld id="{86CB4B4D-7CA3-9044-876B-883B54F8677D}" type="slidenum">
              <a:rPr kern="0">
                <a:solidFill>
                  <a:srgbClr val="000000"/>
                </a:solidFill>
                <a:sym typeface="Arial"/>
              </a:rPr>
              <a:pPr hangingPunct="0"/>
              <a:t>‹#›</a:t>
            </a:fld>
            <a:endParaRPr kern="0">
              <a:solidFill>
                <a:srgbClr val="000000"/>
              </a:solidFill>
              <a:sym typeface="Arial"/>
            </a:endParaRPr>
          </a:p>
        </p:txBody>
      </p:sp>
    </p:spTree>
    <p:extLst>
      <p:ext uri="{BB962C8B-B14F-4D97-AF65-F5344CB8AC3E}">
        <p14:creationId xmlns:p14="http://schemas.microsoft.com/office/powerpoint/2010/main" val="450111703"/>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4525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80492" y="6245225"/>
            <a:ext cx="301909" cy="288824"/>
          </a:xfrm>
          <a:prstGeom prst="rect">
            <a:avLst/>
          </a:prstGeom>
          <a:ln w="12700">
            <a:miter lim="400000"/>
          </a:ln>
        </p:spPr>
        <p:txBody>
          <a:bodyPr wrap="none" lIns="45719" rIns="45719">
            <a:spAutoFit/>
          </a:bodyPr>
          <a:lstStyle>
            <a:lvl1pPr algn="r">
              <a:defRPr sz="1400"/>
            </a:lvl1pPr>
          </a:lstStyle>
          <a:p>
            <a:pPr hangingPunct="0"/>
            <a:fld id="{86CB4B4D-7CA3-9044-876B-883B54F8677D}" type="slidenum">
              <a:rPr kern="0">
                <a:solidFill>
                  <a:srgbClr val="000000"/>
                </a:solidFill>
                <a:sym typeface="Arial"/>
              </a:rPr>
              <a:pPr hangingPunct="0"/>
              <a:t>‹#›</a:t>
            </a:fld>
            <a:endParaRPr kern="0">
              <a:solidFill>
                <a:srgbClr val="000000"/>
              </a:solidFill>
              <a:sym typeface="Arial"/>
            </a:endParaRPr>
          </a:p>
        </p:txBody>
      </p:sp>
    </p:spTree>
    <p:extLst>
      <p:ext uri="{BB962C8B-B14F-4D97-AF65-F5344CB8AC3E}">
        <p14:creationId xmlns:p14="http://schemas.microsoft.com/office/powerpoint/2010/main" val="4052043449"/>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4525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80492" y="6245225"/>
            <a:ext cx="301909" cy="288824"/>
          </a:xfrm>
          <a:prstGeom prst="rect">
            <a:avLst/>
          </a:prstGeom>
          <a:ln w="12700">
            <a:miter lim="400000"/>
          </a:ln>
        </p:spPr>
        <p:txBody>
          <a:bodyPr wrap="none" lIns="45719" rIns="45719">
            <a:spAutoFit/>
          </a:bodyPr>
          <a:lstStyle>
            <a:lvl1pPr algn="r">
              <a:defRPr sz="1400"/>
            </a:lvl1pPr>
          </a:lstStyle>
          <a:p>
            <a:pPr hangingPunct="0"/>
            <a:fld id="{86CB4B4D-7CA3-9044-876B-883B54F8677D}" type="slidenum">
              <a:rPr kern="0">
                <a:solidFill>
                  <a:srgbClr val="000000"/>
                </a:solidFill>
                <a:sym typeface="Arial"/>
              </a:rPr>
              <a:pPr hangingPunct="0"/>
              <a:t>‹#›</a:t>
            </a:fld>
            <a:endParaRPr kern="0">
              <a:solidFill>
                <a:srgbClr val="000000"/>
              </a:solidFill>
              <a:sym typeface="Arial"/>
            </a:endParaRPr>
          </a:p>
        </p:txBody>
      </p:sp>
    </p:spTree>
    <p:extLst>
      <p:ext uri="{BB962C8B-B14F-4D97-AF65-F5344CB8AC3E}">
        <p14:creationId xmlns:p14="http://schemas.microsoft.com/office/powerpoint/2010/main" val="187016775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4525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80492" y="6245225"/>
            <a:ext cx="301909" cy="288824"/>
          </a:xfrm>
          <a:prstGeom prst="rect">
            <a:avLst/>
          </a:prstGeom>
          <a:ln w="12700">
            <a:miter lim="400000"/>
          </a:ln>
        </p:spPr>
        <p:txBody>
          <a:bodyPr wrap="none" lIns="45719" rIns="45719">
            <a:spAutoFit/>
          </a:bodyPr>
          <a:lstStyle>
            <a:lvl1pPr algn="r">
              <a:defRPr sz="1400"/>
            </a:lvl1pPr>
          </a:lstStyle>
          <a:p>
            <a:pPr hangingPunct="0"/>
            <a:fld id="{86CB4B4D-7CA3-9044-876B-883B54F8677D}" type="slidenum">
              <a:rPr kern="0">
                <a:solidFill>
                  <a:srgbClr val="000000"/>
                </a:solidFill>
                <a:sym typeface="Arial"/>
              </a:rPr>
              <a:pPr hangingPunct="0"/>
              <a:t>‹#›</a:t>
            </a:fld>
            <a:endParaRPr kern="0">
              <a:solidFill>
                <a:srgbClr val="000000"/>
              </a:solidFill>
              <a:sym typeface="Arial"/>
            </a:endParaRPr>
          </a:p>
        </p:txBody>
      </p:sp>
    </p:spTree>
    <p:extLst>
      <p:ext uri="{BB962C8B-B14F-4D97-AF65-F5344CB8AC3E}">
        <p14:creationId xmlns:p14="http://schemas.microsoft.com/office/powerpoint/2010/main" val="582486143"/>
      </p:ext>
    </p:extLst>
  </p:cSld>
  <p:clrMap bg1="lt1" tx1="dk1" bg2="lt2" tx2="dk2" accent1="accent1" accent2="accent2" accent3="accent3" accent4="accent4" accent5="accent5" accent6="accent6" hlink="hlink" folHlink="folHlink"/>
  <p:sldLayoutIdLst>
    <p:sldLayoutId id="2147483747"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123416" y="1332409"/>
            <a:ext cx="3214307" cy="2164951"/>
          </a:xfrm>
        </p:spPr>
        <p:txBody>
          <a:bodyPr anchor="b">
            <a:normAutofit fontScale="90000"/>
          </a:bodyPr>
          <a:lstStyle/>
          <a:p>
            <a:r>
              <a:rPr lang="en-US" sz="3800" dirty="0">
                <a:solidFill>
                  <a:schemeClr val="tx1"/>
                </a:solidFill>
              </a:rPr>
              <a:t>Profitability Analytics Center of Excellence</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079410" y="3730770"/>
            <a:ext cx="3205640" cy="1272316"/>
          </a:xfrm>
        </p:spPr>
        <p:txBody>
          <a:bodyPr anchor="t">
            <a:normAutofit/>
          </a:bodyPr>
          <a:lstStyle/>
          <a:p>
            <a:pPr>
              <a:lnSpc>
                <a:spcPct val="100000"/>
              </a:lnSpc>
            </a:pPr>
            <a:endParaRPr lang="en-US" sz="1600" dirty="0"/>
          </a:p>
          <a:p>
            <a:pPr>
              <a:lnSpc>
                <a:spcPct val="100000"/>
              </a:lnSpc>
            </a:pPr>
            <a:r>
              <a:rPr lang="en-US" sz="1600" dirty="0"/>
              <a:t>OCTOBER 20, 2020</a:t>
            </a:r>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latin typeface="Times New Roman" panose="02020603050405020304" pitchFamily="18" charset="0"/>
                <a:cs typeface="Times New Roman" panose="02020603050405020304" pitchFamily="18" charset="0"/>
              </a:rPr>
              <a:t>© 2020 – Profitability Analytics Center of Excellence</a:t>
            </a:r>
          </a:p>
        </p:txBody>
      </p:sp>
      <p:sp>
        <p:nvSpPr>
          <p:cNvPr id="5" name="TextBox 4"/>
          <p:cNvSpPr txBox="1"/>
          <p:nvPr/>
        </p:nvSpPr>
        <p:spPr>
          <a:xfrm>
            <a:off x="861780" y="2543439"/>
            <a:ext cx="6189067" cy="923330"/>
          </a:xfrm>
          <a:prstGeom prst="rect">
            <a:avLst/>
          </a:prstGeom>
          <a:solidFill>
            <a:schemeClr val="bg1"/>
          </a:solidFill>
        </p:spPr>
        <p:txBody>
          <a:bodyPr wrap="none" rtlCol="0">
            <a:spAutoFit/>
          </a:bodyPr>
          <a:lstStyle/>
          <a:p>
            <a:r>
              <a:rPr lang="en-US" sz="5400" dirty="0"/>
              <a:t>Profitability Analytics</a:t>
            </a:r>
          </a:p>
        </p:txBody>
      </p:sp>
    </p:spTree>
    <p:extLst>
      <p:ext uri="{BB962C8B-B14F-4D97-AF65-F5344CB8AC3E}">
        <p14:creationId xmlns:p14="http://schemas.microsoft.com/office/powerpoint/2010/main" val="334143608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Operational Model…"/>
          <p:cNvSpPr txBox="1"/>
          <p:nvPr/>
        </p:nvSpPr>
        <p:spPr>
          <a:xfrm>
            <a:off x="807183" y="4184453"/>
            <a:ext cx="232614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FF2600"/>
                </a:solidFill>
              </a:defRPr>
            </a:pPr>
            <a:r>
              <a:rPr sz="1600" b="1" kern="0" dirty="0">
                <a:solidFill>
                  <a:srgbClr val="FF2600"/>
                </a:solidFill>
                <a:sym typeface="Arial"/>
              </a:rPr>
              <a:t>Investment Strategy</a:t>
            </a:r>
            <a:endParaRPr sz="2000" b="1" kern="0" dirty="0">
              <a:solidFill>
                <a:srgbClr val="FF2600"/>
              </a:solidFill>
              <a:sym typeface="Arial"/>
            </a:endParaRPr>
          </a:p>
          <a:p>
            <a:pPr algn="ctr" defTabSz="914366" hangingPunct="0">
              <a:defRPr sz="1400">
                <a:solidFill>
                  <a:srgbClr val="FF2600"/>
                </a:solidFill>
              </a:defRPr>
            </a:pPr>
            <a:r>
              <a:rPr lang="en-US" sz="1400" kern="0" dirty="0">
                <a:solidFill>
                  <a:srgbClr val="FF2600"/>
                </a:solidFill>
                <a:sym typeface="Arial"/>
              </a:rPr>
              <a:t>New </a:t>
            </a:r>
            <a:r>
              <a:rPr sz="1400" kern="0" dirty="0">
                <a:solidFill>
                  <a:srgbClr val="FF2600"/>
                </a:solidFill>
                <a:sym typeface="Arial"/>
              </a:rPr>
              <a:t>Resource</a:t>
            </a:r>
            <a:r>
              <a:rPr lang="en-US" sz="1400" kern="0" dirty="0">
                <a:solidFill>
                  <a:srgbClr val="FF2600"/>
                </a:solidFill>
                <a:sym typeface="Arial"/>
              </a:rPr>
              <a:t>s</a:t>
            </a:r>
            <a:endParaRPr sz="2000" kern="0" dirty="0">
              <a:solidFill>
                <a:srgbClr val="FF2600"/>
              </a:solidFill>
              <a:sym typeface="Arial"/>
            </a:endParaRPr>
          </a:p>
          <a:p>
            <a:pPr algn="ctr" defTabSz="914366" hangingPunct="0">
              <a:defRPr sz="1400">
                <a:solidFill>
                  <a:srgbClr val="FF2600"/>
                </a:solidFill>
              </a:defRPr>
            </a:pPr>
            <a:r>
              <a:rPr sz="1400" kern="0" dirty="0">
                <a:solidFill>
                  <a:srgbClr val="FF2600"/>
                </a:solidFill>
                <a:sym typeface="Arial"/>
              </a:rPr>
              <a:t>and</a:t>
            </a:r>
            <a:endParaRPr sz="2000" kern="0" dirty="0">
              <a:solidFill>
                <a:srgbClr val="FF2600"/>
              </a:solidFill>
              <a:sym typeface="Arial"/>
            </a:endParaRPr>
          </a:p>
          <a:p>
            <a:pPr algn="ctr" defTabSz="914366" hangingPunct="0">
              <a:defRPr sz="1400">
                <a:solidFill>
                  <a:srgbClr val="FF2600"/>
                </a:solidFill>
              </a:defRPr>
            </a:pPr>
            <a:r>
              <a:rPr sz="1400" kern="0" dirty="0">
                <a:solidFill>
                  <a:srgbClr val="FF2600"/>
                </a:solidFill>
                <a:sym typeface="Arial"/>
              </a:rPr>
              <a:t>Investment Strategy</a:t>
            </a:r>
          </a:p>
        </p:txBody>
      </p:sp>
      <p:sp>
        <p:nvSpPr>
          <p:cNvPr id="218" name="Inputs"/>
          <p:cNvSpPr txBox="1"/>
          <p:nvPr/>
        </p:nvSpPr>
        <p:spPr>
          <a:xfrm>
            <a:off x="1579180" y="5269231"/>
            <a:ext cx="782151"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FF2600"/>
                </a:solidFill>
              </a:defRPr>
            </a:lvl1pPr>
          </a:lstStyle>
          <a:p>
            <a:pPr hangingPunct="0"/>
            <a:r>
              <a:rPr lang="en-US" kern="0" dirty="0">
                <a:sym typeface="Arial"/>
              </a:rPr>
              <a:t>Plans</a:t>
            </a:r>
            <a:endParaRPr kern="0" dirty="0">
              <a:sym typeface="Arial"/>
            </a:endParaRPr>
          </a:p>
        </p:txBody>
      </p:sp>
      <p:sp>
        <p:nvSpPr>
          <p:cNvPr id="219" name="Market Model…"/>
          <p:cNvSpPr txBox="1"/>
          <p:nvPr/>
        </p:nvSpPr>
        <p:spPr>
          <a:xfrm>
            <a:off x="1090975" y="1560200"/>
            <a:ext cx="1758437" cy="900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FF2600"/>
                </a:solidFill>
              </a:defRPr>
            </a:pPr>
            <a:r>
              <a:rPr sz="1600" b="1" kern="0">
                <a:solidFill>
                  <a:srgbClr val="FF2600"/>
                </a:solidFill>
                <a:sym typeface="Arial"/>
              </a:rPr>
              <a:t>Market Strategy</a:t>
            </a:r>
            <a:endParaRPr sz="2000" b="1" kern="0">
              <a:solidFill>
                <a:srgbClr val="FF2600"/>
              </a:solidFill>
              <a:sym typeface="Arial"/>
            </a:endParaRPr>
          </a:p>
          <a:p>
            <a:pPr algn="ctr" defTabSz="914366" hangingPunct="0">
              <a:defRPr sz="1400">
                <a:solidFill>
                  <a:srgbClr val="FF2600"/>
                </a:solidFill>
              </a:defRPr>
            </a:pPr>
            <a:r>
              <a:rPr sz="1400" kern="0">
                <a:solidFill>
                  <a:srgbClr val="FF2600"/>
                </a:solidFill>
                <a:sym typeface="Arial"/>
              </a:rPr>
              <a:t>Market Conditions</a:t>
            </a:r>
            <a:endParaRPr sz="2000" kern="0">
              <a:solidFill>
                <a:srgbClr val="FF2600"/>
              </a:solidFill>
              <a:sym typeface="Arial"/>
            </a:endParaRPr>
          </a:p>
          <a:p>
            <a:pPr algn="ctr" defTabSz="914366" hangingPunct="0">
              <a:defRPr sz="1400">
                <a:solidFill>
                  <a:srgbClr val="FF2600"/>
                </a:solidFill>
              </a:defRPr>
            </a:pPr>
            <a:r>
              <a:rPr sz="1400" kern="0">
                <a:solidFill>
                  <a:srgbClr val="FF2600"/>
                </a:solidFill>
                <a:sym typeface="Arial"/>
              </a:rPr>
              <a:t>and the </a:t>
            </a:r>
            <a:endParaRPr sz="2000" kern="0">
              <a:solidFill>
                <a:srgbClr val="FF2600"/>
              </a:solidFill>
              <a:sym typeface="Arial"/>
            </a:endParaRPr>
          </a:p>
          <a:p>
            <a:pPr algn="ctr" defTabSz="914366" hangingPunct="0">
              <a:defRPr sz="1400">
                <a:solidFill>
                  <a:srgbClr val="FF2600"/>
                </a:solidFill>
              </a:defRPr>
            </a:pPr>
            <a:r>
              <a:rPr sz="1400" kern="0">
                <a:solidFill>
                  <a:srgbClr val="FF2600"/>
                </a:solidFill>
                <a:sym typeface="Arial"/>
              </a:rPr>
              <a:t>Market Strategy</a:t>
            </a:r>
          </a:p>
        </p:txBody>
      </p:sp>
      <p:sp>
        <p:nvSpPr>
          <p:cNvPr id="220" name="Operational Model…"/>
          <p:cNvSpPr txBox="1"/>
          <p:nvPr/>
        </p:nvSpPr>
        <p:spPr>
          <a:xfrm>
            <a:off x="801251" y="2883777"/>
            <a:ext cx="232614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FF2600"/>
                </a:solidFill>
              </a:defRPr>
            </a:pPr>
            <a:r>
              <a:rPr sz="1600" b="1" kern="0" dirty="0">
                <a:solidFill>
                  <a:srgbClr val="FF2600"/>
                </a:solidFill>
                <a:sym typeface="Arial"/>
              </a:rPr>
              <a:t>Operational Strategy</a:t>
            </a:r>
            <a:endParaRPr sz="2000" b="1" kern="0" dirty="0">
              <a:solidFill>
                <a:srgbClr val="FF2600"/>
              </a:solidFill>
              <a:sym typeface="Arial"/>
            </a:endParaRPr>
          </a:p>
          <a:p>
            <a:pPr algn="ctr" defTabSz="914366" hangingPunct="0">
              <a:defRPr sz="1400">
                <a:solidFill>
                  <a:srgbClr val="FF2600"/>
                </a:solidFill>
              </a:defRPr>
            </a:pPr>
            <a:r>
              <a:rPr sz="1400" kern="0" dirty="0">
                <a:solidFill>
                  <a:srgbClr val="FF2600"/>
                </a:solidFill>
                <a:sym typeface="Arial"/>
              </a:rPr>
              <a:t>Internal Capability</a:t>
            </a:r>
            <a:r>
              <a:rPr lang="en-US" sz="1400" kern="0" dirty="0">
                <a:solidFill>
                  <a:srgbClr val="FF2600"/>
                </a:solidFill>
                <a:sym typeface="Arial"/>
              </a:rPr>
              <a:t>, </a:t>
            </a:r>
          </a:p>
          <a:p>
            <a:pPr algn="ctr" defTabSz="914366" hangingPunct="0">
              <a:defRPr sz="1400">
                <a:solidFill>
                  <a:srgbClr val="FF2600"/>
                </a:solidFill>
              </a:defRPr>
            </a:pPr>
            <a:r>
              <a:rPr lang="en-US" sz="1400" kern="0" dirty="0">
                <a:solidFill>
                  <a:srgbClr val="FF2600"/>
                </a:solidFill>
                <a:sym typeface="Arial"/>
              </a:rPr>
              <a:t>Capacity, </a:t>
            </a:r>
            <a:r>
              <a:rPr sz="1400" kern="0" dirty="0">
                <a:solidFill>
                  <a:srgbClr val="FF2600"/>
                </a:solidFill>
                <a:sym typeface="Arial"/>
              </a:rPr>
              <a:t>and</a:t>
            </a:r>
            <a:endParaRPr sz="2000" kern="0" dirty="0">
              <a:solidFill>
                <a:srgbClr val="FF2600"/>
              </a:solidFill>
              <a:sym typeface="Arial"/>
            </a:endParaRPr>
          </a:p>
          <a:p>
            <a:pPr algn="ctr" defTabSz="914366" hangingPunct="0">
              <a:defRPr sz="1400">
                <a:solidFill>
                  <a:srgbClr val="FF2600"/>
                </a:solidFill>
              </a:defRPr>
            </a:pPr>
            <a:r>
              <a:rPr sz="1400" kern="0" dirty="0">
                <a:solidFill>
                  <a:srgbClr val="FF2600"/>
                </a:solidFill>
                <a:sym typeface="Arial"/>
              </a:rPr>
              <a:t>Operational Strategy</a:t>
            </a:r>
          </a:p>
        </p:txBody>
      </p:sp>
      <p:sp>
        <p:nvSpPr>
          <p:cNvPr id="221" name="Rounded Rectangle"/>
          <p:cNvSpPr/>
          <p:nvPr/>
        </p:nvSpPr>
        <p:spPr>
          <a:xfrm>
            <a:off x="817214" y="1477650"/>
            <a:ext cx="2305960" cy="1053362"/>
          </a:xfrm>
          <a:prstGeom prst="roundRect">
            <a:avLst>
              <a:gd name="adj" fmla="val 39122"/>
            </a:avLst>
          </a:prstGeom>
          <a:ln w="38100">
            <a:solidFill>
              <a:srgbClr val="FF26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226" name="Line"/>
          <p:cNvSpPr/>
          <p:nvPr/>
        </p:nvSpPr>
        <p:spPr>
          <a:xfrm>
            <a:off x="3106873" y="2047266"/>
            <a:ext cx="307617" cy="1390"/>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229" name="Rounded Rectangle"/>
          <p:cNvSpPr/>
          <p:nvPr/>
        </p:nvSpPr>
        <p:spPr>
          <a:xfrm>
            <a:off x="788488" y="2797299"/>
            <a:ext cx="2305959" cy="1051018"/>
          </a:xfrm>
          <a:prstGeom prst="roundRect">
            <a:avLst>
              <a:gd name="adj" fmla="val 39209"/>
            </a:avLst>
          </a:prstGeom>
          <a:ln w="38100">
            <a:solidFill>
              <a:srgbClr val="FF26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230" name="Line"/>
          <p:cNvSpPr/>
          <p:nvPr/>
        </p:nvSpPr>
        <p:spPr>
          <a:xfrm>
            <a:off x="1970255" y="2516760"/>
            <a:ext cx="1" cy="290532"/>
          </a:xfrm>
          <a:prstGeom prst="line">
            <a:avLst/>
          </a:prstGeom>
          <a:ln w="38100">
            <a:solidFill>
              <a:srgbClr val="FF2600"/>
            </a:solidFill>
            <a:miter/>
            <a:tailEnd type="triangle"/>
          </a:ln>
        </p:spPr>
        <p:txBody>
          <a:bodyPr lIns="45719" rIns="45719"/>
          <a:lstStyle/>
          <a:p>
            <a:pPr hangingPunct="0"/>
            <a:endParaRPr kern="0">
              <a:solidFill>
                <a:srgbClr val="000000"/>
              </a:solidFill>
              <a:sym typeface="Arial"/>
            </a:endParaRPr>
          </a:p>
        </p:txBody>
      </p:sp>
      <p:sp>
        <p:nvSpPr>
          <p:cNvPr id="234" name="Rounded Rectangle"/>
          <p:cNvSpPr/>
          <p:nvPr/>
        </p:nvSpPr>
        <p:spPr>
          <a:xfrm>
            <a:off x="788488" y="4109425"/>
            <a:ext cx="2305959" cy="1051018"/>
          </a:xfrm>
          <a:prstGeom prst="roundRect">
            <a:avLst>
              <a:gd name="adj" fmla="val 39209"/>
            </a:avLst>
          </a:prstGeom>
          <a:ln w="38100">
            <a:solidFill>
              <a:srgbClr val="FF26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235" name="Line"/>
          <p:cNvSpPr/>
          <p:nvPr/>
        </p:nvSpPr>
        <p:spPr>
          <a:xfrm>
            <a:off x="1970255" y="3859975"/>
            <a:ext cx="1" cy="249243"/>
          </a:xfrm>
          <a:prstGeom prst="line">
            <a:avLst/>
          </a:prstGeom>
          <a:ln w="38100">
            <a:solidFill>
              <a:srgbClr val="FF2600"/>
            </a:solidFill>
            <a:miter/>
            <a:tailEnd type="triangle"/>
          </a:ln>
        </p:spPr>
        <p:txBody>
          <a:bodyPr lIns="45719" rIns="45719"/>
          <a:lstStyle/>
          <a:p>
            <a:pPr hangingPunct="0"/>
            <a:endParaRPr kern="0">
              <a:solidFill>
                <a:srgbClr val="000000"/>
              </a:solidFill>
              <a:sym typeface="Arial"/>
            </a:endParaRPr>
          </a:p>
        </p:txBody>
      </p:sp>
      <p:sp>
        <p:nvSpPr>
          <p:cNvPr id="240" name="Line"/>
          <p:cNvSpPr/>
          <p:nvPr/>
        </p:nvSpPr>
        <p:spPr>
          <a:xfrm>
            <a:off x="3106873" y="3322109"/>
            <a:ext cx="307617" cy="1390"/>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241" name="Line"/>
          <p:cNvSpPr/>
          <p:nvPr/>
        </p:nvSpPr>
        <p:spPr>
          <a:xfrm>
            <a:off x="3106873" y="4634235"/>
            <a:ext cx="307617" cy="1390"/>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242" name="Causal Models"/>
          <p:cNvSpPr txBox="1"/>
          <p:nvPr/>
        </p:nvSpPr>
        <p:spPr>
          <a:xfrm>
            <a:off x="650289" y="948587"/>
            <a:ext cx="2639933" cy="32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FF2600"/>
                </a:solidFill>
              </a:defRPr>
            </a:lvl1pPr>
          </a:lstStyle>
          <a:p>
            <a:pPr hangingPunct="0"/>
            <a:r>
              <a:rPr kern="0">
                <a:sym typeface="Arial"/>
              </a:rPr>
              <a:t>Strategy Formulation</a:t>
            </a:r>
          </a:p>
        </p:txBody>
      </p:sp>
      <p:sp>
        <p:nvSpPr>
          <p:cNvPr id="3" name="Rounded Rectangle">
            <a:extLst>
              <a:ext uri="{FF2B5EF4-FFF2-40B4-BE49-F238E27FC236}">
                <a16:creationId xmlns:a16="http://schemas.microsoft.com/office/drawing/2014/main" id="{919B832D-F954-4236-9B53-8380EDC196ED}"/>
              </a:ext>
            </a:extLst>
          </p:cNvPr>
          <p:cNvSpPr/>
          <p:nvPr/>
        </p:nvSpPr>
        <p:spPr>
          <a:xfrm>
            <a:off x="3404341" y="1503221"/>
            <a:ext cx="2131900" cy="1053362"/>
          </a:xfrm>
          <a:prstGeom prst="roundRect">
            <a:avLst>
              <a:gd name="adj" fmla="val 39121"/>
            </a:avLst>
          </a:prstGeom>
          <a:ln w="38100">
            <a:solidFill>
              <a:srgbClr val="0433FF"/>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4" name="Rounded Rectangle">
            <a:extLst>
              <a:ext uri="{FF2B5EF4-FFF2-40B4-BE49-F238E27FC236}">
                <a16:creationId xmlns:a16="http://schemas.microsoft.com/office/drawing/2014/main" id="{B4E2A3CF-9787-47AB-AED7-5691A877E465}"/>
              </a:ext>
            </a:extLst>
          </p:cNvPr>
          <p:cNvSpPr/>
          <p:nvPr/>
        </p:nvSpPr>
        <p:spPr>
          <a:xfrm>
            <a:off x="3426916" y="2770952"/>
            <a:ext cx="2131900" cy="1053362"/>
          </a:xfrm>
          <a:prstGeom prst="roundRect">
            <a:avLst>
              <a:gd name="adj" fmla="val 39121"/>
            </a:avLst>
          </a:prstGeom>
          <a:ln w="38100">
            <a:solidFill>
              <a:srgbClr val="0433FF"/>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5" name="Rounded Rectangle">
            <a:extLst>
              <a:ext uri="{FF2B5EF4-FFF2-40B4-BE49-F238E27FC236}">
                <a16:creationId xmlns:a16="http://schemas.microsoft.com/office/drawing/2014/main" id="{A78D4081-E36E-42A4-9E5E-3A2D75CC2AF1}"/>
              </a:ext>
            </a:extLst>
          </p:cNvPr>
          <p:cNvSpPr/>
          <p:nvPr/>
        </p:nvSpPr>
        <p:spPr>
          <a:xfrm>
            <a:off x="3403161" y="4063159"/>
            <a:ext cx="2131900" cy="1053362"/>
          </a:xfrm>
          <a:prstGeom prst="roundRect">
            <a:avLst>
              <a:gd name="adj" fmla="val 39121"/>
            </a:avLst>
          </a:prstGeom>
          <a:ln w="38100">
            <a:solidFill>
              <a:srgbClr val="0433FF"/>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9" name="Revenue Model…">
            <a:extLst>
              <a:ext uri="{FF2B5EF4-FFF2-40B4-BE49-F238E27FC236}">
                <a16:creationId xmlns:a16="http://schemas.microsoft.com/office/drawing/2014/main" id="{C66202BD-347A-400F-9802-CC3C9FF24BBC}"/>
              </a:ext>
            </a:extLst>
          </p:cNvPr>
          <p:cNvSpPr txBox="1"/>
          <p:nvPr/>
        </p:nvSpPr>
        <p:spPr>
          <a:xfrm>
            <a:off x="3535387" y="1509537"/>
            <a:ext cx="1965751" cy="96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lgn="ctr" defTabSz="914366" hangingPunct="0">
              <a:defRPr sz="1600" b="1">
                <a:solidFill>
                  <a:srgbClr val="0433FF"/>
                </a:solidFill>
              </a:defRPr>
            </a:pPr>
            <a:r>
              <a:rPr lang="en-US" sz="1600" b="1" kern="0" dirty="0">
                <a:solidFill>
                  <a:srgbClr val="0433FF"/>
                </a:solidFill>
                <a:sym typeface="Arial"/>
              </a:rPr>
              <a:t>Market</a:t>
            </a:r>
            <a:r>
              <a:rPr sz="1600" b="1" kern="0" dirty="0">
                <a:solidFill>
                  <a:srgbClr val="0433FF"/>
                </a:solidFill>
                <a:sym typeface="Arial"/>
              </a:rPr>
              <a:t> Model</a:t>
            </a:r>
          </a:p>
          <a:p>
            <a:pPr algn="ctr" defTabSz="914366" hangingPunct="0">
              <a:defRPr sz="1400">
                <a:solidFill>
                  <a:srgbClr val="0433FF"/>
                </a:solidFill>
              </a:defRPr>
            </a:pPr>
            <a:r>
              <a:rPr lang="en-US" sz="1400" kern="0" dirty="0">
                <a:solidFill>
                  <a:srgbClr val="0433FF"/>
                </a:solidFill>
                <a:sym typeface="Arial"/>
              </a:rPr>
              <a:t>Quantitative Model of Market Opportunities to </a:t>
            </a:r>
          </a:p>
          <a:p>
            <a:pPr algn="ctr" defTabSz="914366" hangingPunct="0">
              <a:defRPr sz="1400">
                <a:solidFill>
                  <a:srgbClr val="0433FF"/>
                </a:solidFill>
              </a:defRPr>
            </a:pPr>
            <a:r>
              <a:rPr lang="en-US" sz="1400" kern="0" dirty="0">
                <a:solidFill>
                  <a:srgbClr val="0433FF"/>
                </a:solidFill>
                <a:sym typeface="Arial"/>
              </a:rPr>
              <a:t>be addressed</a:t>
            </a:r>
            <a:endParaRPr sz="1400" kern="0" dirty="0">
              <a:solidFill>
                <a:srgbClr val="0433FF"/>
              </a:solidFill>
              <a:sym typeface="Arial"/>
            </a:endParaRPr>
          </a:p>
        </p:txBody>
      </p:sp>
      <p:sp>
        <p:nvSpPr>
          <p:cNvPr id="10" name="Revenue Model…">
            <a:extLst>
              <a:ext uri="{FF2B5EF4-FFF2-40B4-BE49-F238E27FC236}">
                <a16:creationId xmlns:a16="http://schemas.microsoft.com/office/drawing/2014/main" id="{D2FB9B94-3AF1-4392-A2A2-27730577CA58}"/>
              </a:ext>
            </a:extLst>
          </p:cNvPr>
          <p:cNvSpPr txBox="1"/>
          <p:nvPr/>
        </p:nvSpPr>
        <p:spPr>
          <a:xfrm>
            <a:off x="3528428" y="2815343"/>
            <a:ext cx="1965751" cy="96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lgn="ctr" defTabSz="914366" hangingPunct="0">
              <a:defRPr sz="1600" b="1">
                <a:solidFill>
                  <a:srgbClr val="0433FF"/>
                </a:solidFill>
              </a:defRPr>
            </a:pPr>
            <a:r>
              <a:rPr lang="en-US" sz="1600" b="1" kern="0" dirty="0">
                <a:solidFill>
                  <a:srgbClr val="0433FF"/>
                </a:solidFill>
                <a:sym typeface="Arial"/>
              </a:rPr>
              <a:t>Operational</a:t>
            </a:r>
            <a:r>
              <a:rPr sz="1600" b="1" kern="0" dirty="0">
                <a:solidFill>
                  <a:srgbClr val="0433FF"/>
                </a:solidFill>
                <a:sym typeface="Arial"/>
              </a:rPr>
              <a:t> Model</a:t>
            </a:r>
          </a:p>
          <a:p>
            <a:pPr algn="ctr" defTabSz="914366" hangingPunct="0">
              <a:defRPr sz="1400">
                <a:solidFill>
                  <a:srgbClr val="0433FF"/>
                </a:solidFill>
              </a:defRPr>
            </a:pPr>
            <a:r>
              <a:rPr lang="en-US" sz="1400" kern="0" dirty="0">
                <a:solidFill>
                  <a:srgbClr val="0433FF"/>
                </a:solidFill>
                <a:sym typeface="Arial"/>
              </a:rPr>
              <a:t>Quantitative Model of </a:t>
            </a:r>
          </a:p>
          <a:p>
            <a:pPr algn="ctr" defTabSz="914366" hangingPunct="0">
              <a:defRPr sz="1400">
                <a:solidFill>
                  <a:srgbClr val="0433FF"/>
                </a:solidFill>
              </a:defRPr>
            </a:pPr>
            <a:r>
              <a:rPr lang="en-US" sz="1400" kern="0" dirty="0">
                <a:solidFill>
                  <a:srgbClr val="0433FF"/>
                </a:solidFill>
                <a:sym typeface="Arial"/>
              </a:rPr>
              <a:t>Operational Capabilities </a:t>
            </a:r>
          </a:p>
          <a:p>
            <a:pPr algn="ctr" defTabSz="914366" hangingPunct="0">
              <a:defRPr sz="1400">
                <a:solidFill>
                  <a:srgbClr val="0433FF"/>
                </a:solidFill>
              </a:defRPr>
            </a:pPr>
            <a:r>
              <a:rPr lang="en-US" sz="1400" kern="0" dirty="0">
                <a:solidFill>
                  <a:srgbClr val="0433FF"/>
                </a:solidFill>
                <a:sym typeface="Arial"/>
              </a:rPr>
              <a:t>to be Deployed</a:t>
            </a:r>
            <a:endParaRPr sz="1400" kern="0" dirty="0">
              <a:solidFill>
                <a:srgbClr val="0433FF"/>
              </a:solidFill>
              <a:sym typeface="Arial"/>
            </a:endParaRPr>
          </a:p>
        </p:txBody>
      </p:sp>
      <p:sp>
        <p:nvSpPr>
          <p:cNvPr id="11" name="Revenue Model…">
            <a:extLst>
              <a:ext uri="{FF2B5EF4-FFF2-40B4-BE49-F238E27FC236}">
                <a16:creationId xmlns:a16="http://schemas.microsoft.com/office/drawing/2014/main" id="{6296F9FA-969E-4005-BF79-64ED182A2D71}"/>
              </a:ext>
            </a:extLst>
          </p:cNvPr>
          <p:cNvSpPr txBox="1"/>
          <p:nvPr/>
        </p:nvSpPr>
        <p:spPr>
          <a:xfrm>
            <a:off x="3512553" y="4094739"/>
            <a:ext cx="1965751" cy="74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lgn="ctr" defTabSz="914366" hangingPunct="0">
              <a:defRPr sz="1600" b="1">
                <a:solidFill>
                  <a:srgbClr val="0433FF"/>
                </a:solidFill>
              </a:defRPr>
            </a:pPr>
            <a:r>
              <a:rPr lang="en-US" sz="1600" b="1" kern="0" dirty="0">
                <a:solidFill>
                  <a:srgbClr val="0433FF"/>
                </a:solidFill>
                <a:sym typeface="Arial"/>
              </a:rPr>
              <a:t>Investment</a:t>
            </a:r>
            <a:r>
              <a:rPr sz="1600" b="1" kern="0" dirty="0">
                <a:solidFill>
                  <a:srgbClr val="0433FF"/>
                </a:solidFill>
                <a:sym typeface="Arial"/>
              </a:rPr>
              <a:t> Model</a:t>
            </a:r>
          </a:p>
          <a:p>
            <a:pPr algn="ctr" defTabSz="914366" hangingPunct="0">
              <a:defRPr sz="1400">
                <a:solidFill>
                  <a:srgbClr val="0433FF"/>
                </a:solidFill>
              </a:defRPr>
            </a:pPr>
            <a:r>
              <a:rPr lang="en-US" sz="1400" kern="0" dirty="0">
                <a:solidFill>
                  <a:srgbClr val="0433FF"/>
                </a:solidFill>
                <a:sym typeface="Arial"/>
              </a:rPr>
              <a:t>New Capacities and Capabilities Expected</a:t>
            </a:r>
            <a:endParaRPr sz="1400" kern="0" dirty="0">
              <a:solidFill>
                <a:srgbClr val="0433FF"/>
              </a:solidFill>
              <a:sym typeface="Arial"/>
            </a:endParaRPr>
          </a:p>
        </p:txBody>
      </p:sp>
      <p:sp>
        <p:nvSpPr>
          <p:cNvPr id="13" name="TextBox 12">
            <a:extLst>
              <a:ext uri="{FF2B5EF4-FFF2-40B4-BE49-F238E27FC236}">
                <a16:creationId xmlns:a16="http://schemas.microsoft.com/office/drawing/2014/main" id="{3339BCDF-0AF8-47A8-A16E-A721308040DE}"/>
              </a:ext>
            </a:extLst>
          </p:cNvPr>
          <p:cNvSpPr txBox="1"/>
          <p:nvPr/>
        </p:nvSpPr>
        <p:spPr>
          <a:xfrm>
            <a:off x="3730448" y="5283719"/>
            <a:ext cx="14773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kern="0" dirty="0">
                <a:solidFill>
                  <a:srgbClr val="0000FF"/>
                </a:solidFill>
                <a:sym typeface="Arial"/>
              </a:rPr>
              <a:t>Nonmonetary</a:t>
            </a:r>
          </a:p>
        </p:txBody>
      </p:sp>
      <p:sp>
        <p:nvSpPr>
          <p:cNvPr id="222" name="Monetization"/>
          <p:cNvSpPr txBox="1"/>
          <p:nvPr/>
        </p:nvSpPr>
        <p:spPr>
          <a:xfrm>
            <a:off x="3346232" y="841342"/>
            <a:ext cx="2344060" cy="53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b="1">
                <a:solidFill>
                  <a:srgbClr val="0433FF"/>
                </a:solidFill>
              </a:defRPr>
            </a:pPr>
            <a:r>
              <a:rPr b="1" kern="0" dirty="0">
                <a:solidFill>
                  <a:srgbClr val="0433FF"/>
                </a:solidFill>
                <a:sym typeface="Arial"/>
              </a:rPr>
              <a:t>Strategy Validation</a:t>
            </a:r>
          </a:p>
          <a:p>
            <a:pPr algn="ctr" defTabSz="914366" hangingPunct="0">
              <a:defRPr sz="1400" b="1" i="1">
                <a:solidFill>
                  <a:srgbClr val="0433FF"/>
                </a:solidFill>
              </a:defRPr>
            </a:pPr>
            <a:r>
              <a:rPr sz="1400" b="1" i="1" kern="0" dirty="0">
                <a:solidFill>
                  <a:srgbClr val="0433FF"/>
                </a:solidFill>
                <a:sym typeface="Arial"/>
              </a:rPr>
              <a:t>(Causal Models)</a:t>
            </a:r>
          </a:p>
        </p:txBody>
      </p:sp>
      <p:sp>
        <p:nvSpPr>
          <p:cNvPr id="61" name="IMA Profitability Analytics Model"/>
          <p:cNvSpPr txBox="1"/>
          <p:nvPr/>
        </p:nvSpPr>
        <p:spPr>
          <a:xfrm>
            <a:off x="1436250" y="181406"/>
            <a:ext cx="9440009"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ctr" defTabSz="914366">
              <a:defRPr sz="3000" b="1"/>
            </a:lvl1pPr>
          </a:lstStyle>
          <a:p>
            <a:pPr hangingPunct="0"/>
            <a:r>
              <a:rPr b="0" kern="0" dirty="0">
                <a:solidFill>
                  <a:srgbClr val="000000"/>
                </a:solidFill>
                <a:latin typeface="Bookman Old Style" panose="02050604050505020204" pitchFamily="18" charset="0"/>
                <a:sym typeface="Arial"/>
              </a:rPr>
              <a:t>PACE™ Profitability Analytics Model</a:t>
            </a:r>
          </a:p>
        </p:txBody>
      </p:sp>
      <p:cxnSp>
        <p:nvCxnSpPr>
          <p:cNvPr id="62" name="Straight Connector 61"/>
          <p:cNvCxnSpPr/>
          <p:nvPr/>
        </p:nvCxnSpPr>
        <p:spPr>
          <a:xfrm>
            <a:off x="1114697" y="809897"/>
            <a:ext cx="10016083" cy="8709"/>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63"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latin typeface="Times New Roman" panose="02020603050405020304" pitchFamily="18" charset="0"/>
                <a:cs typeface="Times New Roman" panose="02020603050405020304" pitchFamily="18" charset="0"/>
              </a:rPr>
              <a:t>© 2020 – Profitability Analytics Center of Excellence</a:t>
            </a:r>
          </a:p>
        </p:txBody>
      </p:sp>
      <p:cxnSp>
        <p:nvCxnSpPr>
          <p:cNvPr id="64" name="Straight Connector 63"/>
          <p:cNvCxnSpPr/>
          <p:nvPr/>
        </p:nvCxnSpPr>
        <p:spPr>
          <a:xfrm>
            <a:off x="0" y="6348549"/>
            <a:ext cx="12090114" cy="17418"/>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65" name="Data…"/>
          <p:cNvSpPr/>
          <p:nvPr/>
        </p:nvSpPr>
        <p:spPr>
          <a:xfrm rot="16200000">
            <a:off x="-1428053" y="3034902"/>
            <a:ext cx="3618460" cy="558007"/>
          </a:xfrm>
          <a:prstGeom prst="rect">
            <a:avLst/>
          </a:prstGeom>
          <a:ln w="254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hangingPunct="0">
              <a:defRPr sz="1600" b="1"/>
            </a:pPr>
            <a:r>
              <a:rPr lang="en-US" sz="1600" b="1" kern="0" dirty="0">
                <a:solidFill>
                  <a:srgbClr val="000000"/>
                </a:solidFill>
                <a:latin typeface="Franklin Gothic Book" panose="020B0503020102020204" pitchFamily="34" charset="0"/>
                <a:sym typeface="Arial"/>
              </a:rPr>
              <a:t>Internal and External </a:t>
            </a:r>
            <a:r>
              <a:rPr sz="1600" b="1" kern="0" dirty="0">
                <a:solidFill>
                  <a:srgbClr val="000000"/>
                </a:solidFill>
                <a:latin typeface="Franklin Gothic Book" panose="020B0503020102020204" pitchFamily="34" charset="0"/>
                <a:sym typeface="Arial"/>
              </a:rPr>
              <a:t>Data</a:t>
            </a:r>
          </a:p>
          <a:p>
            <a:pPr algn="ctr" hangingPunct="0">
              <a:defRPr sz="1500" i="1"/>
            </a:pPr>
            <a:r>
              <a:rPr sz="1500" i="1" kern="0" dirty="0">
                <a:solidFill>
                  <a:srgbClr val="000000"/>
                </a:solidFill>
                <a:latin typeface="Franklin Gothic Book" panose="020B0503020102020204" pitchFamily="34" charset="0"/>
                <a:sym typeface="Arial"/>
              </a:rPr>
              <a:t>Forecasted, planned, or actual</a:t>
            </a:r>
          </a:p>
        </p:txBody>
      </p:sp>
      <p:sp>
        <p:nvSpPr>
          <p:cNvPr id="66" name="Line"/>
          <p:cNvSpPr/>
          <p:nvPr/>
        </p:nvSpPr>
        <p:spPr>
          <a:xfrm>
            <a:off x="647937" y="2046506"/>
            <a:ext cx="269705" cy="760"/>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67" name="Line"/>
          <p:cNvSpPr/>
          <p:nvPr/>
        </p:nvSpPr>
        <p:spPr>
          <a:xfrm flipV="1">
            <a:off x="652287" y="3279294"/>
            <a:ext cx="265355" cy="16897"/>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69" name="Line"/>
          <p:cNvSpPr/>
          <p:nvPr/>
        </p:nvSpPr>
        <p:spPr>
          <a:xfrm>
            <a:off x="656643" y="4624253"/>
            <a:ext cx="260999" cy="9981"/>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Tree>
    <p:extLst>
      <p:ext uri="{BB962C8B-B14F-4D97-AF65-F5344CB8AC3E}">
        <p14:creationId xmlns:p14="http://schemas.microsoft.com/office/powerpoint/2010/main" val="389639899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Operational Model…"/>
          <p:cNvSpPr txBox="1"/>
          <p:nvPr/>
        </p:nvSpPr>
        <p:spPr>
          <a:xfrm>
            <a:off x="807183" y="4184453"/>
            <a:ext cx="232614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FF2600"/>
                </a:solidFill>
              </a:defRPr>
            </a:pPr>
            <a:r>
              <a:rPr dirty="0"/>
              <a:t>Investment Strategy</a:t>
            </a:r>
            <a:endParaRPr sz="2000" dirty="0"/>
          </a:p>
          <a:p>
            <a:pPr algn="ctr" defTabSz="914366">
              <a:defRPr sz="1400">
                <a:solidFill>
                  <a:srgbClr val="FF2600"/>
                </a:solidFill>
              </a:defRPr>
            </a:pPr>
            <a:r>
              <a:rPr lang="en-US" dirty="0"/>
              <a:t>New </a:t>
            </a:r>
            <a:r>
              <a:rPr dirty="0"/>
              <a:t>Resource</a:t>
            </a:r>
            <a:r>
              <a:rPr lang="en-US" dirty="0"/>
              <a:t>s</a:t>
            </a:r>
            <a:endParaRPr sz="2000" dirty="0"/>
          </a:p>
          <a:p>
            <a:pPr algn="ctr" defTabSz="914366">
              <a:defRPr sz="1400">
                <a:solidFill>
                  <a:srgbClr val="FF2600"/>
                </a:solidFill>
              </a:defRPr>
            </a:pPr>
            <a:r>
              <a:rPr dirty="0"/>
              <a:t>and</a:t>
            </a:r>
            <a:endParaRPr sz="2000" dirty="0"/>
          </a:p>
          <a:p>
            <a:pPr algn="ctr" defTabSz="914366">
              <a:defRPr sz="1400">
                <a:solidFill>
                  <a:srgbClr val="FF2600"/>
                </a:solidFill>
              </a:defRPr>
            </a:pPr>
            <a:r>
              <a:rPr dirty="0"/>
              <a:t>Investment Strategy</a:t>
            </a:r>
          </a:p>
        </p:txBody>
      </p:sp>
      <p:sp>
        <p:nvSpPr>
          <p:cNvPr id="218" name="Inputs"/>
          <p:cNvSpPr txBox="1"/>
          <p:nvPr/>
        </p:nvSpPr>
        <p:spPr>
          <a:xfrm>
            <a:off x="1579180" y="5269231"/>
            <a:ext cx="782151"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FF2600"/>
                </a:solidFill>
              </a:defRPr>
            </a:lvl1pPr>
          </a:lstStyle>
          <a:p>
            <a:r>
              <a:rPr lang="en-US" dirty="0"/>
              <a:t>Plans</a:t>
            </a:r>
            <a:endParaRPr dirty="0"/>
          </a:p>
        </p:txBody>
      </p:sp>
      <p:sp>
        <p:nvSpPr>
          <p:cNvPr id="219" name="Market Model…"/>
          <p:cNvSpPr txBox="1"/>
          <p:nvPr/>
        </p:nvSpPr>
        <p:spPr>
          <a:xfrm>
            <a:off x="1090975" y="1560200"/>
            <a:ext cx="1758437" cy="900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FF2600"/>
                </a:solidFill>
              </a:defRPr>
            </a:pPr>
            <a:r>
              <a:t>Market Strategy</a:t>
            </a:r>
            <a:endParaRPr sz="2000"/>
          </a:p>
          <a:p>
            <a:pPr algn="ctr" defTabSz="914366">
              <a:defRPr sz="1400">
                <a:solidFill>
                  <a:srgbClr val="FF2600"/>
                </a:solidFill>
              </a:defRPr>
            </a:pPr>
            <a:r>
              <a:t>Market Conditions</a:t>
            </a:r>
            <a:endParaRPr sz="2000"/>
          </a:p>
          <a:p>
            <a:pPr algn="ctr" defTabSz="914366">
              <a:defRPr sz="1400">
                <a:solidFill>
                  <a:srgbClr val="FF2600"/>
                </a:solidFill>
              </a:defRPr>
            </a:pPr>
            <a:r>
              <a:t>and the </a:t>
            </a:r>
            <a:endParaRPr sz="2000"/>
          </a:p>
          <a:p>
            <a:pPr algn="ctr" defTabSz="914366">
              <a:defRPr sz="1400">
                <a:solidFill>
                  <a:srgbClr val="FF2600"/>
                </a:solidFill>
              </a:defRPr>
            </a:pPr>
            <a:r>
              <a:t>Market Strategy</a:t>
            </a:r>
          </a:p>
        </p:txBody>
      </p:sp>
      <p:sp>
        <p:nvSpPr>
          <p:cNvPr id="220" name="Operational Model…"/>
          <p:cNvSpPr txBox="1"/>
          <p:nvPr/>
        </p:nvSpPr>
        <p:spPr>
          <a:xfrm>
            <a:off x="801251" y="2883777"/>
            <a:ext cx="232614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FF2600"/>
                </a:solidFill>
              </a:defRPr>
            </a:pPr>
            <a:r>
              <a:rPr dirty="0"/>
              <a:t>Operational Strategy</a:t>
            </a:r>
            <a:endParaRPr sz="2000" dirty="0"/>
          </a:p>
          <a:p>
            <a:pPr algn="ctr" defTabSz="914366">
              <a:defRPr sz="1400">
                <a:solidFill>
                  <a:srgbClr val="FF2600"/>
                </a:solidFill>
              </a:defRPr>
            </a:pPr>
            <a:r>
              <a:rPr dirty="0"/>
              <a:t>Internal Capability</a:t>
            </a:r>
            <a:r>
              <a:rPr lang="en-US" dirty="0"/>
              <a:t>, </a:t>
            </a:r>
          </a:p>
          <a:p>
            <a:pPr algn="ctr" defTabSz="914366">
              <a:defRPr sz="1400">
                <a:solidFill>
                  <a:srgbClr val="FF2600"/>
                </a:solidFill>
              </a:defRPr>
            </a:pPr>
            <a:r>
              <a:rPr lang="en-US" dirty="0"/>
              <a:t>Capacity, </a:t>
            </a:r>
            <a:r>
              <a:rPr dirty="0"/>
              <a:t>and</a:t>
            </a:r>
            <a:endParaRPr sz="2000" dirty="0"/>
          </a:p>
          <a:p>
            <a:pPr algn="ctr" defTabSz="914366">
              <a:defRPr sz="1400">
                <a:solidFill>
                  <a:srgbClr val="FF2600"/>
                </a:solidFill>
              </a:defRPr>
            </a:pPr>
            <a:r>
              <a:rPr dirty="0"/>
              <a:t>Operational Strategy</a:t>
            </a:r>
          </a:p>
        </p:txBody>
      </p:sp>
      <p:sp>
        <p:nvSpPr>
          <p:cNvPr id="221" name="Rounded Rectangle"/>
          <p:cNvSpPr/>
          <p:nvPr/>
        </p:nvSpPr>
        <p:spPr>
          <a:xfrm>
            <a:off x="817214" y="1477650"/>
            <a:ext cx="2305960" cy="1053362"/>
          </a:xfrm>
          <a:prstGeom prst="roundRect">
            <a:avLst>
              <a:gd name="adj" fmla="val 39122"/>
            </a:avLst>
          </a:prstGeom>
          <a:ln w="38100">
            <a:solidFill>
              <a:srgbClr val="FF2600"/>
            </a:solidFill>
            <a:miter/>
          </a:ln>
        </p:spPr>
        <p:txBody>
          <a:bodyPr lIns="45719" rIns="45719" anchor="ctr"/>
          <a:lstStyle/>
          <a:p>
            <a:pPr defTabSz="914366">
              <a:defRPr sz="1600">
                <a:latin typeface="Calibri"/>
                <a:ea typeface="Calibri"/>
                <a:cs typeface="Calibri"/>
                <a:sym typeface="Calibri"/>
              </a:defRPr>
            </a:pPr>
            <a:endParaRPr/>
          </a:p>
        </p:txBody>
      </p:sp>
      <p:sp>
        <p:nvSpPr>
          <p:cNvPr id="226" name="Line"/>
          <p:cNvSpPr/>
          <p:nvPr/>
        </p:nvSpPr>
        <p:spPr>
          <a:xfrm>
            <a:off x="3106873" y="2047266"/>
            <a:ext cx="307617" cy="1390"/>
          </a:xfrm>
          <a:prstGeom prst="line">
            <a:avLst/>
          </a:prstGeom>
          <a:ln w="50800">
            <a:solidFill>
              <a:srgbClr val="FF2600"/>
            </a:solidFill>
            <a:miter/>
            <a:tailEnd type="triangle"/>
          </a:ln>
        </p:spPr>
        <p:txBody>
          <a:bodyPr lIns="45719" rIns="45719"/>
          <a:lstStyle/>
          <a:p>
            <a:endParaRPr/>
          </a:p>
        </p:txBody>
      </p:sp>
      <p:sp>
        <p:nvSpPr>
          <p:cNvPr id="229" name="Rounded Rectangle"/>
          <p:cNvSpPr/>
          <p:nvPr/>
        </p:nvSpPr>
        <p:spPr>
          <a:xfrm>
            <a:off x="788488" y="2797299"/>
            <a:ext cx="2305959" cy="1051018"/>
          </a:xfrm>
          <a:prstGeom prst="roundRect">
            <a:avLst>
              <a:gd name="adj" fmla="val 39209"/>
            </a:avLst>
          </a:prstGeom>
          <a:ln w="38100">
            <a:solidFill>
              <a:srgbClr val="FF2600"/>
            </a:solidFill>
            <a:miter/>
          </a:ln>
        </p:spPr>
        <p:txBody>
          <a:bodyPr lIns="45719" rIns="45719" anchor="ctr"/>
          <a:lstStyle/>
          <a:p>
            <a:pPr defTabSz="914366">
              <a:defRPr sz="1600">
                <a:latin typeface="Calibri"/>
                <a:ea typeface="Calibri"/>
                <a:cs typeface="Calibri"/>
                <a:sym typeface="Calibri"/>
              </a:defRPr>
            </a:pPr>
            <a:endParaRPr/>
          </a:p>
        </p:txBody>
      </p:sp>
      <p:sp>
        <p:nvSpPr>
          <p:cNvPr id="230" name="Line"/>
          <p:cNvSpPr/>
          <p:nvPr/>
        </p:nvSpPr>
        <p:spPr>
          <a:xfrm>
            <a:off x="1970255" y="2516760"/>
            <a:ext cx="1" cy="290532"/>
          </a:xfrm>
          <a:prstGeom prst="line">
            <a:avLst/>
          </a:prstGeom>
          <a:ln w="38100">
            <a:solidFill>
              <a:srgbClr val="FF2600"/>
            </a:solidFill>
            <a:miter/>
            <a:tailEnd type="triangle"/>
          </a:ln>
        </p:spPr>
        <p:txBody>
          <a:bodyPr lIns="45719" rIns="45719"/>
          <a:lstStyle/>
          <a:p>
            <a:endParaRPr/>
          </a:p>
        </p:txBody>
      </p:sp>
      <p:sp>
        <p:nvSpPr>
          <p:cNvPr id="234" name="Rounded Rectangle"/>
          <p:cNvSpPr/>
          <p:nvPr/>
        </p:nvSpPr>
        <p:spPr>
          <a:xfrm>
            <a:off x="788488" y="4109425"/>
            <a:ext cx="2305959" cy="1051018"/>
          </a:xfrm>
          <a:prstGeom prst="roundRect">
            <a:avLst>
              <a:gd name="adj" fmla="val 39209"/>
            </a:avLst>
          </a:prstGeom>
          <a:ln w="38100">
            <a:solidFill>
              <a:srgbClr val="FF2600"/>
            </a:solidFill>
            <a:miter/>
          </a:ln>
        </p:spPr>
        <p:txBody>
          <a:bodyPr lIns="45719" rIns="45719" anchor="ctr"/>
          <a:lstStyle/>
          <a:p>
            <a:pPr defTabSz="914366">
              <a:defRPr sz="1600">
                <a:latin typeface="Calibri"/>
                <a:ea typeface="Calibri"/>
                <a:cs typeface="Calibri"/>
                <a:sym typeface="Calibri"/>
              </a:defRPr>
            </a:pPr>
            <a:endParaRPr/>
          </a:p>
        </p:txBody>
      </p:sp>
      <p:sp>
        <p:nvSpPr>
          <p:cNvPr id="235" name="Line"/>
          <p:cNvSpPr/>
          <p:nvPr/>
        </p:nvSpPr>
        <p:spPr>
          <a:xfrm>
            <a:off x="1970255" y="3859975"/>
            <a:ext cx="1" cy="249243"/>
          </a:xfrm>
          <a:prstGeom prst="line">
            <a:avLst/>
          </a:prstGeom>
          <a:ln w="38100">
            <a:solidFill>
              <a:srgbClr val="FF2600"/>
            </a:solidFill>
            <a:miter/>
            <a:tailEnd type="triangle"/>
          </a:ln>
        </p:spPr>
        <p:txBody>
          <a:bodyPr lIns="45719" rIns="45719"/>
          <a:lstStyle/>
          <a:p>
            <a:endParaRPr/>
          </a:p>
        </p:txBody>
      </p:sp>
      <p:sp>
        <p:nvSpPr>
          <p:cNvPr id="217" name="Analytics"/>
          <p:cNvSpPr txBox="1"/>
          <p:nvPr/>
        </p:nvSpPr>
        <p:spPr>
          <a:xfrm>
            <a:off x="5613960" y="5304484"/>
            <a:ext cx="1111534" cy="32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0433FF"/>
                </a:solidFill>
              </a:defRPr>
            </a:lvl1pPr>
          </a:lstStyle>
          <a:p>
            <a:r>
              <a:rPr dirty="0"/>
              <a:t>Analytics</a:t>
            </a:r>
          </a:p>
        </p:txBody>
      </p:sp>
      <p:sp>
        <p:nvSpPr>
          <p:cNvPr id="228" name="Line"/>
          <p:cNvSpPr/>
          <p:nvPr/>
        </p:nvSpPr>
        <p:spPr>
          <a:xfrm>
            <a:off x="6437881" y="2056699"/>
            <a:ext cx="287613" cy="762"/>
          </a:xfrm>
          <a:prstGeom prst="line">
            <a:avLst/>
          </a:prstGeom>
          <a:ln w="50800">
            <a:solidFill>
              <a:srgbClr val="0000FF"/>
            </a:solidFill>
            <a:miter/>
            <a:tailEnd type="triangle"/>
          </a:ln>
        </p:spPr>
        <p:txBody>
          <a:bodyPr lIns="45719" rIns="45719"/>
          <a:lstStyle/>
          <a:p>
            <a:endParaRPr/>
          </a:p>
        </p:txBody>
      </p:sp>
      <p:sp>
        <p:nvSpPr>
          <p:cNvPr id="233" name="Monetize Processes and Resources…"/>
          <p:cNvSpPr/>
          <p:nvPr/>
        </p:nvSpPr>
        <p:spPr>
          <a:xfrm rot="16200000">
            <a:off x="4346082" y="3039349"/>
            <a:ext cx="3618460" cy="558008"/>
          </a:xfrm>
          <a:prstGeom prst="rect">
            <a:avLst/>
          </a:prstGeom>
          <a:ln w="254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1600" b="1"/>
            </a:pPr>
            <a:r>
              <a:t>Monetize Processes and Resources</a:t>
            </a:r>
          </a:p>
          <a:p>
            <a:pPr algn="ctr">
              <a:defRPr sz="1500" i="1"/>
            </a:pPr>
            <a:r>
              <a:t>Forecasted, planned, or actual</a:t>
            </a:r>
          </a:p>
        </p:txBody>
      </p:sp>
      <p:sp>
        <p:nvSpPr>
          <p:cNvPr id="238" name="Line"/>
          <p:cNvSpPr/>
          <p:nvPr/>
        </p:nvSpPr>
        <p:spPr>
          <a:xfrm>
            <a:off x="6437881" y="3313950"/>
            <a:ext cx="287613" cy="762"/>
          </a:xfrm>
          <a:prstGeom prst="line">
            <a:avLst/>
          </a:prstGeom>
          <a:ln w="50800">
            <a:solidFill>
              <a:srgbClr val="0000FF"/>
            </a:solidFill>
            <a:miter/>
            <a:tailEnd type="triangle"/>
          </a:ln>
        </p:spPr>
        <p:txBody>
          <a:bodyPr lIns="45719" rIns="45719"/>
          <a:lstStyle/>
          <a:p>
            <a:endParaRPr/>
          </a:p>
        </p:txBody>
      </p:sp>
      <p:sp>
        <p:nvSpPr>
          <p:cNvPr id="239" name="Line"/>
          <p:cNvSpPr/>
          <p:nvPr/>
        </p:nvSpPr>
        <p:spPr>
          <a:xfrm>
            <a:off x="6437881" y="4644770"/>
            <a:ext cx="287613" cy="762"/>
          </a:xfrm>
          <a:prstGeom prst="line">
            <a:avLst/>
          </a:prstGeom>
          <a:ln w="50800">
            <a:solidFill>
              <a:srgbClr val="0000FF"/>
            </a:solidFill>
            <a:miter/>
            <a:tailEnd type="triangle"/>
          </a:ln>
        </p:spPr>
        <p:txBody>
          <a:bodyPr lIns="45719" rIns="45719"/>
          <a:lstStyle/>
          <a:p>
            <a:endParaRPr/>
          </a:p>
        </p:txBody>
      </p:sp>
      <p:sp>
        <p:nvSpPr>
          <p:cNvPr id="240" name="Line"/>
          <p:cNvSpPr/>
          <p:nvPr/>
        </p:nvSpPr>
        <p:spPr>
          <a:xfrm>
            <a:off x="3106873" y="3322109"/>
            <a:ext cx="307617" cy="1390"/>
          </a:xfrm>
          <a:prstGeom prst="line">
            <a:avLst/>
          </a:prstGeom>
          <a:ln w="50800">
            <a:solidFill>
              <a:srgbClr val="FF2600"/>
            </a:solidFill>
            <a:miter/>
            <a:tailEnd type="triangle"/>
          </a:ln>
        </p:spPr>
        <p:txBody>
          <a:bodyPr lIns="45719" rIns="45719"/>
          <a:lstStyle/>
          <a:p>
            <a:endParaRPr/>
          </a:p>
        </p:txBody>
      </p:sp>
      <p:sp>
        <p:nvSpPr>
          <p:cNvPr id="241" name="Line"/>
          <p:cNvSpPr/>
          <p:nvPr/>
        </p:nvSpPr>
        <p:spPr>
          <a:xfrm>
            <a:off x="3106873" y="4634235"/>
            <a:ext cx="307617" cy="1390"/>
          </a:xfrm>
          <a:prstGeom prst="line">
            <a:avLst/>
          </a:prstGeom>
          <a:ln w="50800">
            <a:solidFill>
              <a:srgbClr val="FF2600"/>
            </a:solidFill>
            <a:miter/>
            <a:tailEnd type="triangle"/>
          </a:ln>
        </p:spPr>
        <p:txBody>
          <a:bodyPr lIns="45719" rIns="45719"/>
          <a:lstStyle/>
          <a:p>
            <a:endParaRPr/>
          </a:p>
        </p:txBody>
      </p:sp>
      <p:sp>
        <p:nvSpPr>
          <p:cNvPr id="242" name="Causal Models"/>
          <p:cNvSpPr txBox="1"/>
          <p:nvPr/>
        </p:nvSpPr>
        <p:spPr>
          <a:xfrm>
            <a:off x="650289" y="948587"/>
            <a:ext cx="2639933" cy="32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FF2600"/>
                </a:solidFill>
              </a:defRPr>
            </a:lvl1pPr>
          </a:lstStyle>
          <a:p>
            <a:r>
              <a:t>Strategy Formulation</a:t>
            </a:r>
          </a:p>
        </p:txBody>
      </p:sp>
      <p:sp>
        <p:nvSpPr>
          <p:cNvPr id="3" name="Rounded Rectangle">
            <a:extLst>
              <a:ext uri="{FF2B5EF4-FFF2-40B4-BE49-F238E27FC236}">
                <a16:creationId xmlns:a16="http://schemas.microsoft.com/office/drawing/2014/main" id="{919B832D-F954-4236-9B53-8380EDC196ED}"/>
              </a:ext>
            </a:extLst>
          </p:cNvPr>
          <p:cNvSpPr/>
          <p:nvPr/>
        </p:nvSpPr>
        <p:spPr>
          <a:xfrm>
            <a:off x="3404341" y="1503221"/>
            <a:ext cx="2131900" cy="1053362"/>
          </a:xfrm>
          <a:prstGeom prst="roundRect">
            <a:avLst>
              <a:gd name="adj" fmla="val 39121"/>
            </a:avLst>
          </a:prstGeom>
          <a:ln w="38100">
            <a:solidFill>
              <a:srgbClr val="0433FF"/>
            </a:solidFill>
            <a:miter/>
          </a:ln>
        </p:spPr>
        <p:txBody>
          <a:bodyPr lIns="45719" rIns="45719" anchor="ctr"/>
          <a:lstStyle/>
          <a:p>
            <a:pPr defTabSz="914366">
              <a:defRPr sz="1600">
                <a:latin typeface="Calibri"/>
                <a:ea typeface="Calibri"/>
                <a:cs typeface="Calibri"/>
                <a:sym typeface="Calibri"/>
              </a:defRPr>
            </a:pPr>
            <a:endParaRPr/>
          </a:p>
        </p:txBody>
      </p:sp>
      <p:sp>
        <p:nvSpPr>
          <p:cNvPr id="4" name="Rounded Rectangle">
            <a:extLst>
              <a:ext uri="{FF2B5EF4-FFF2-40B4-BE49-F238E27FC236}">
                <a16:creationId xmlns:a16="http://schemas.microsoft.com/office/drawing/2014/main" id="{B4E2A3CF-9787-47AB-AED7-5691A877E465}"/>
              </a:ext>
            </a:extLst>
          </p:cNvPr>
          <p:cNvSpPr/>
          <p:nvPr/>
        </p:nvSpPr>
        <p:spPr>
          <a:xfrm>
            <a:off x="3426916" y="2770952"/>
            <a:ext cx="2131900" cy="1053362"/>
          </a:xfrm>
          <a:prstGeom prst="roundRect">
            <a:avLst>
              <a:gd name="adj" fmla="val 39121"/>
            </a:avLst>
          </a:prstGeom>
          <a:ln w="38100">
            <a:solidFill>
              <a:srgbClr val="0433FF"/>
            </a:solidFill>
            <a:miter/>
          </a:ln>
        </p:spPr>
        <p:txBody>
          <a:bodyPr lIns="45719" rIns="45719" anchor="ctr"/>
          <a:lstStyle/>
          <a:p>
            <a:pPr defTabSz="914366">
              <a:defRPr sz="1600">
                <a:latin typeface="Calibri"/>
                <a:ea typeface="Calibri"/>
                <a:cs typeface="Calibri"/>
                <a:sym typeface="Calibri"/>
              </a:defRPr>
            </a:pPr>
            <a:endParaRPr/>
          </a:p>
        </p:txBody>
      </p:sp>
      <p:sp>
        <p:nvSpPr>
          <p:cNvPr id="5" name="Rounded Rectangle">
            <a:extLst>
              <a:ext uri="{FF2B5EF4-FFF2-40B4-BE49-F238E27FC236}">
                <a16:creationId xmlns:a16="http://schemas.microsoft.com/office/drawing/2014/main" id="{A78D4081-E36E-42A4-9E5E-3A2D75CC2AF1}"/>
              </a:ext>
            </a:extLst>
          </p:cNvPr>
          <p:cNvSpPr/>
          <p:nvPr/>
        </p:nvSpPr>
        <p:spPr>
          <a:xfrm>
            <a:off x="3403161" y="4063159"/>
            <a:ext cx="2131900" cy="1053362"/>
          </a:xfrm>
          <a:prstGeom prst="roundRect">
            <a:avLst>
              <a:gd name="adj" fmla="val 39121"/>
            </a:avLst>
          </a:prstGeom>
          <a:ln w="38100">
            <a:solidFill>
              <a:srgbClr val="0433FF"/>
            </a:solidFill>
            <a:miter/>
          </a:ln>
        </p:spPr>
        <p:txBody>
          <a:bodyPr lIns="45719" rIns="45719" anchor="ctr"/>
          <a:lstStyle/>
          <a:p>
            <a:pPr defTabSz="914366">
              <a:defRPr sz="1600">
                <a:latin typeface="Calibri"/>
                <a:ea typeface="Calibri"/>
                <a:cs typeface="Calibri"/>
                <a:sym typeface="Calibri"/>
              </a:defRPr>
            </a:pPr>
            <a:endParaRPr/>
          </a:p>
        </p:txBody>
      </p:sp>
      <p:sp>
        <p:nvSpPr>
          <p:cNvPr id="6" name="Line">
            <a:extLst>
              <a:ext uri="{FF2B5EF4-FFF2-40B4-BE49-F238E27FC236}">
                <a16:creationId xmlns:a16="http://schemas.microsoft.com/office/drawing/2014/main" id="{89E5BD45-A136-45C3-B8BD-C2A9A3A197C7}"/>
              </a:ext>
            </a:extLst>
          </p:cNvPr>
          <p:cNvSpPr/>
          <p:nvPr/>
        </p:nvSpPr>
        <p:spPr>
          <a:xfrm>
            <a:off x="5563651" y="2048656"/>
            <a:ext cx="307617" cy="1390"/>
          </a:xfrm>
          <a:prstGeom prst="line">
            <a:avLst/>
          </a:prstGeom>
          <a:ln w="50800">
            <a:solidFill>
              <a:srgbClr val="0000FF"/>
            </a:solidFill>
            <a:miter/>
            <a:tailEnd type="triangle"/>
          </a:ln>
        </p:spPr>
        <p:txBody>
          <a:bodyPr lIns="45719" rIns="45719"/>
          <a:lstStyle/>
          <a:p>
            <a:endParaRPr/>
          </a:p>
        </p:txBody>
      </p:sp>
      <p:sp>
        <p:nvSpPr>
          <p:cNvPr id="7" name="Line">
            <a:extLst>
              <a:ext uri="{FF2B5EF4-FFF2-40B4-BE49-F238E27FC236}">
                <a16:creationId xmlns:a16="http://schemas.microsoft.com/office/drawing/2014/main" id="{8EB2C116-A90D-4A57-BC92-A0927E34D913}"/>
              </a:ext>
            </a:extLst>
          </p:cNvPr>
          <p:cNvSpPr/>
          <p:nvPr/>
        </p:nvSpPr>
        <p:spPr>
          <a:xfrm>
            <a:off x="5584174" y="3356709"/>
            <a:ext cx="307617" cy="1390"/>
          </a:xfrm>
          <a:prstGeom prst="line">
            <a:avLst/>
          </a:prstGeom>
          <a:ln w="50800">
            <a:solidFill>
              <a:srgbClr val="0000FF"/>
            </a:solidFill>
            <a:miter/>
            <a:tailEnd type="triangle"/>
          </a:ln>
        </p:spPr>
        <p:txBody>
          <a:bodyPr lIns="45719" rIns="45719"/>
          <a:lstStyle/>
          <a:p>
            <a:endParaRPr/>
          </a:p>
        </p:txBody>
      </p:sp>
      <p:sp>
        <p:nvSpPr>
          <p:cNvPr id="8" name="Line">
            <a:extLst>
              <a:ext uri="{FF2B5EF4-FFF2-40B4-BE49-F238E27FC236}">
                <a16:creationId xmlns:a16="http://schemas.microsoft.com/office/drawing/2014/main" id="{950F87E2-92D0-46A8-B411-9838B03AF3BF}"/>
              </a:ext>
            </a:extLst>
          </p:cNvPr>
          <p:cNvSpPr/>
          <p:nvPr/>
        </p:nvSpPr>
        <p:spPr>
          <a:xfrm>
            <a:off x="5558753" y="4630393"/>
            <a:ext cx="307617" cy="1390"/>
          </a:xfrm>
          <a:prstGeom prst="line">
            <a:avLst/>
          </a:prstGeom>
          <a:ln w="50800">
            <a:solidFill>
              <a:srgbClr val="0000FF"/>
            </a:solidFill>
            <a:miter/>
            <a:tailEnd type="triangle"/>
          </a:ln>
        </p:spPr>
        <p:txBody>
          <a:bodyPr lIns="45719" rIns="45719"/>
          <a:lstStyle/>
          <a:p>
            <a:endParaRPr/>
          </a:p>
        </p:txBody>
      </p:sp>
      <p:sp>
        <p:nvSpPr>
          <p:cNvPr id="9" name="Revenue Model…">
            <a:extLst>
              <a:ext uri="{FF2B5EF4-FFF2-40B4-BE49-F238E27FC236}">
                <a16:creationId xmlns:a16="http://schemas.microsoft.com/office/drawing/2014/main" id="{C66202BD-347A-400F-9802-CC3C9FF24BBC}"/>
              </a:ext>
            </a:extLst>
          </p:cNvPr>
          <p:cNvSpPr txBox="1"/>
          <p:nvPr/>
        </p:nvSpPr>
        <p:spPr>
          <a:xfrm>
            <a:off x="3535387" y="1509537"/>
            <a:ext cx="1965751" cy="96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lgn="ctr" defTabSz="914366">
              <a:defRPr sz="1600" b="1">
                <a:solidFill>
                  <a:srgbClr val="0433FF"/>
                </a:solidFill>
              </a:defRPr>
            </a:pPr>
            <a:r>
              <a:rPr lang="en-US" dirty="0"/>
              <a:t>Market</a:t>
            </a:r>
            <a:r>
              <a:rPr dirty="0"/>
              <a:t> Model</a:t>
            </a:r>
          </a:p>
          <a:p>
            <a:pPr algn="ctr" defTabSz="914366">
              <a:defRPr sz="1400">
                <a:solidFill>
                  <a:srgbClr val="0433FF"/>
                </a:solidFill>
              </a:defRPr>
            </a:pPr>
            <a:r>
              <a:rPr lang="en-US" dirty="0"/>
              <a:t>Quantitative Model of Market Opportunities to </a:t>
            </a:r>
          </a:p>
          <a:p>
            <a:pPr algn="ctr" defTabSz="914366">
              <a:defRPr sz="1400">
                <a:solidFill>
                  <a:srgbClr val="0433FF"/>
                </a:solidFill>
              </a:defRPr>
            </a:pPr>
            <a:r>
              <a:rPr lang="en-US" dirty="0"/>
              <a:t>be addressed</a:t>
            </a:r>
            <a:endParaRPr dirty="0"/>
          </a:p>
        </p:txBody>
      </p:sp>
      <p:sp>
        <p:nvSpPr>
          <p:cNvPr id="10" name="Revenue Model…">
            <a:extLst>
              <a:ext uri="{FF2B5EF4-FFF2-40B4-BE49-F238E27FC236}">
                <a16:creationId xmlns:a16="http://schemas.microsoft.com/office/drawing/2014/main" id="{D2FB9B94-3AF1-4392-A2A2-27730577CA58}"/>
              </a:ext>
            </a:extLst>
          </p:cNvPr>
          <p:cNvSpPr txBox="1"/>
          <p:nvPr/>
        </p:nvSpPr>
        <p:spPr>
          <a:xfrm>
            <a:off x="3528428" y="2815343"/>
            <a:ext cx="1965751" cy="96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lgn="ctr" defTabSz="914366">
              <a:defRPr sz="1600" b="1">
                <a:solidFill>
                  <a:srgbClr val="0433FF"/>
                </a:solidFill>
              </a:defRPr>
            </a:pPr>
            <a:r>
              <a:rPr lang="en-US" dirty="0"/>
              <a:t>Operational</a:t>
            </a:r>
            <a:r>
              <a:rPr dirty="0"/>
              <a:t> Model</a:t>
            </a:r>
          </a:p>
          <a:p>
            <a:pPr algn="ctr" defTabSz="914366">
              <a:defRPr sz="1400">
                <a:solidFill>
                  <a:srgbClr val="0433FF"/>
                </a:solidFill>
              </a:defRPr>
            </a:pPr>
            <a:r>
              <a:rPr lang="en-US" dirty="0"/>
              <a:t>Quantitative Model of </a:t>
            </a:r>
          </a:p>
          <a:p>
            <a:pPr algn="ctr" defTabSz="914366">
              <a:defRPr sz="1400">
                <a:solidFill>
                  <a:srgbClr val="0433FF"/>
                </a:solidFill>
              </a:defRPr>
            </a:pPr>
            <a:r>
              <a:rPr lang="en-US" dirty="0"/>
              <a:t>Operational Capabilities </a:t>
            </a:r>
          </a:p>
          <a:p>
            <a:pPr algn="ctr" defTabSz="914366">
              <a:defRPr sz="1400">
                <a:solidFill>
                  <a:srgbClr val="0433FF"/>
                </a:solidFill>
              </a:defRPr>
            </a:pPr>
            <a:r>
              <a:rPr lang="en-US" dirty="0"/>
              <a:t>to be Deployed</a:t>
            </a:r>
            <a:endParaRPr dirty="0"/>
          </a:p>
        </p:txBody>
      </p:sp>
      <p:sp>
        <p:nvSpPr>
          <p:cNvPr id="11" name="Revenue Model…">
            <a:extLst>
              <a:ext uri="{FF2B5EF4-FFF2-40B4-BE49-F238E27FC236}">
                <a16:creationId xmlns:a16="http://schemas.microsoft.com/office/drawing/2014/main" id="{6296F9FA-969E-4005-BF79-64ED182A2D71}"/>
              </a:ext>
            </a:extLst>
          </p:cNvPr>
          <p:cNvSpPr txBox="1"/>
          <p:nvPr/>
        </p:nvSpPr>
        <p:spPr>
          <a:xfrm>
            <a:off x="3512553" y="4094739"/>
            <a:ext cx="1965751" cy="74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lgn="ctr" defTabSz="914366">
              <a:defRPr sz="1600" b="1">
                <a:solidFill>
                  <a:srgbClr val="0433FF"/>
                </a:solidFill>
              </a:defRPr>
            </a:pPr>
            <a:r>
              <a:rPr lang="en-US" dirty="0"/>
              <a:t>Investment</a:t>
            </a:r>
            <a:r>
              <a:rPr dirty="0"/>
              <a:t> Model</a:t>
            </a:r>
          </a:p>
          <a:p>
            <a:pPr algn="ctr" defTabSz="914366">
              <a:defRPr sz="1400">
                <a:solidFill>
                  <a:srgbClr val="0433FF"/>
                </a:solidFill>
              </a:defRPr>
            </a:pPr>
            <a:r>
              <a:rPr lang="en-US" dirty="0"/>
              <a:t>New Capacities and Capabilities Expected</a:t>
            </a:r>
            <a:endParaRPr dirty="0"/>
          </a:p>
        </p:txBody>
      </p:sp>
      <p:sp>
        <p:nvSpPr>
          <p:cNvPr id="13" name="TextBox 12">
            <a:extLst>
              <a:ext uri="{FF2B5EF4-FFF2-40B4-BE49-F238E27FC236}">
                <a16:creationId xmlns:a16="http://schemas.microsoft.com/office/drawing/2014/main" id="{3339BCDF-0AF8-47A8-A16E-A721308040DE}"/>
              </a:ext>
            </a:extLst>
          </p:cNvPr>
          <p:cNvSpPr txBox="1"/>
          <p:nvPr/>
        </p:nvSpPr>
        <p:spPr>
          <a:xfrm>
            <a:off x="3730448" y="5283719"/>
            <a:ext cx="14773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FF"/>
                </a:solidFill>
                <a:effectLst/>
                <a:uFillTx/>
                <a:latin typeface="+mn-lt"/>
                <a:ea typeface="+mn-ea"/>
                <a:cs typeface="+mn-cs"/>
                <a:sym typeface="Arial"/>
              </a:rPr>
              <a:t>Nonmonetary</a:t>
            </a:r>
          </a:p>
        </p:txBody>
      </p:sp>
      <p:cxnSp>
        <p:nvCxnSpPr>
          <p:cNvPr id="68" name="Straight Arrow Connector 67">
            <a:extLst>
              <a:ext uri="{FF2B5EF4-FFF2-40B4-BE49-F238E27FC236}">
                <a16:creationId xmlns:a16="http://schemas.microsoft.com/office/drawing/2014/main" id="{7DA181B8-15D2-4898-AB45-8C49E7A99EF0}"/>
              </a:ext>
            </a:extLst>
          </p:cNvPr>
          <p:cNvCxnSpPr>
            <a:cxnSpLocks/>
          </p:cNvCxnSpPr>
          <p:nvPr/>
        </p:nvCxnSpPr>
        <p:spPr>
          <a:xfrm flipH="1">
            <a:off x="5260230" y="5502574"/>
            <a:ext cx="252988" cy="1"/>
          </a:xfrm>
          <a:prstGeom prst="straightConnector1">
            <a:avLst/>
          </a:prstGeom>
          <a:noFill/>
          <a:ln w="12700" cap="flat">
            <a:solidFill>
              <a:srgbClr val="0000FF"/>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22" name="Monetization"/>
          <p:cNvSpPr txBox="1"/>
          <p:nvPr/>
        </p:nvSpPr>
        <p:spPr>
          <a:xfrm>
            <a:off x="4923970" y="768073"/>
            <a:ext cx="2344060" cy="53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b="1">
                <a:solidFill>
                  <a:srgbClr val="0433FF"/>
                </a:solidFill>
              </a:defRPr>
            </a:pPr>
            <a:r>
              <a:rPr dirty="0"/>
              <a:t>Strategy Validation</a:t>
            </a:r>
          </a:p>
          <a:p>
            <a:pPr algn="ctr" defTabSz="914366">
              <a:defRPr sz="1400" b="1" i="1">
                <a:solidFill>
                  <a:srgbClr val="0433FF"/>
                </a:solidFill>
              </a:defRPr>
            </a:pPr>
            <a:r>
              <a:rPr dirty="0"/>
              <a:t>(Causal Models)</a:t>
            </a:r>
          </a:p>
        </p:txBody>
      </p:sp>
      <p:sp>
        <p:nvSpPr>
          <p:cNvPr id="223" name="Revenue Model…"/>
          <p:cNvSpPr txBox="1"/>
          <p:nvPr/>
        </p:nvSpPr>
        <p:spPr>
          <a:xfrm>
            <a:off x="6833975" y="1576680"/>
            <a:ext cx="1965751" cy="900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0433FF"/>
                </a:solidFill>
              </a:defRPr>
            </a:pPr>
            <a:r>
              <a:rPr dirty="0"/>
              <a:t>Revenue Model</a:t>
            </a:r>
          </a:p>
          <a:p>
            <a:pPr algn="ctr" defTabSz="914366">
              <a:defRPr sz="1400">
                <a:solidFill>
                  <a:srgbClr val="0433FF"/>
                </a:solidFill>
              </a:defRPr>
            </a:pPr>
            <a:r>
              <a:rPr dirty="0"/>
              <a:t>Pricing, Capacity, Marketing, Channels, and Regulation</a:t>
            </a:r>
          </a:p>
        </p:txBody>
      </p:sp>
      <p:sp>
        <p:nvSpPr>
          <p:cNvPr id="224" name="Cost Model…"/>
          <p:cNvSpPr txBox="1"/>
          <p:nvPr/>
        </p:nvSpPr>
        <p:spPr>
          <a:xfrm>
            <a:off x="6929055" y="2867872"/>
            <a:ext cx="1704755" cy="900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0433FF"/>
                </a:solidFill>
              </a:defRPr>
            </a:pPr>
            <a:r>
              <a:rPr dirty="0"/>
              <a:t>Cost Model</a:t>
            </a:r>
          </a:p>
          <a:p>
            <a:pPr algn="ctr" defTabSz="914366">
              <a:defRPr sz="1400">
                <a:solidFill>
                  <a:srgbClr val="0433FF"/>
                </a:solidFill>
              </a:defRPr>
            </a:pPr>
            <a:r>
              <a:rPr dirty="0"/>
              <a:t>Based on the </a:t>
            </a:r>
            <a:endParaRPr sz="2000" dirty="0"/>
          </a:p>
          <a:p>
            <a:pPr algn="ctr" defTabSz="914366">
              <a:defRPr sz="1400" b="1">
                <a:solidFill>
                  <a:srgbClr val="0433FF"/>
                </a:solidFill>
              </a:defRPr>
            </a:pPr>
            <a:r>
              <a:rPr dirty="0"/>
              <a:t>IMA’s </a:t>
            </a:r>
            <a:r>
              <a:rPr i="1" dirty="0"/>
              <a:t>Managerial</a:t>
            </a:r>
            <a:endParaRPr sz="2000" i="1" dirty="0"/>
          </a:p>
          <a:p>
            <a:pPr algn="ctr" defTabSz="914366">
              <a:defRPr sz="1400" b="1" i="1">
                <a:solidFill>
                  <a:srgbClr val="0433FF"/>
                </a:solidFill>
              </a:defRPr>
            </a:pPr>
            <a:r>
              <a:rPr dirty="0"/>
              <a:t>Costing Concepts</a:t>
            </a:r>
          </a:p>
        </p:txBody>
      </p:sp>
      <p:sp>
        <p:nvSpPr>
          <p:cNvPr id="225" name="Rounded Rectangle"/>
          <p:cNvSpPr/>
          <p:nvPr/>
        </p:nvSpPr>
        <p:spPr>
          <a:xfrm>
            <a:off x="6715483" y="1530779"/>
            <a:ext cx="2131900" cy="1053362"/>
          </a:xfrm>
          <a:prstGeom prst="roundRect">
            <a:avLst>
              <a:gd name="adj" fmla="val 39121"/>
            </a:avLst>
          </a:prstGeom>
          <a:ln w="38100">
            <a:solidFill>
              <a:srgbClr val="0433FF"/>
            </a:solidFill>
            <a:miter/>
          </a:ln>
        </p:spPr>
        <p:txBody>
          <a:bodyPr lIns="45719" rIns="45719" anchor="ctr"/>
          <a:lstStyle/>
          <a:p>
            <a:pPr defTabSz="914366">
              <a:defRPr sz="1600">
                <a:latin typeface="Calibri"/>
                <a:ea typeface="Calibri"/>
                <a:cs typeface="Calibri"/>
                <a:sym typeface="Calibri"/>
              </a:defRPr>
            </a:pPr>
            <a:endParaRPr/>
          </a:p>
        </p:txBody>
      </p:sp>
      <p:sp>
        <p:nvSpPr>
          <p:cNvPr id="231" name="Rounded Rectangle"/>
          <p:cNvSpPr/>
          <p:nvPr/>
        </p:nvSpPr>
        <p:spPr>
          <a:xfrm>
            <a:off x="6709125" y="2807463"/>
            <a:ext cx="2144616" cy="1051076"/>
          </a:xfrm>
          <a:prstGeom prst="roundRect">
            <a:avLst>
              <a:gd name="adj" fmla="val 39206"/>
            </a:avLst>
          </a:prstGeom>
          <a:ln w="38100">
            <a:solidFill>
              <a:srgbClr val="0433FF"/>
            </a:solidFill>
            <a:miter/>
          </a:ln>
        </p:spPr>
        <p:txBody>
          <a:bodyPr lIns="45719" rIns="45719" anchor="ctr"/>
          <a:lstStyle/>
          <a:p>
            <a:pPr defTabSz="914366">
              <a:defRPr sz="1600">
                <a:latin typeface="Calibri"/>
                <a:ea typeface="Calibri"/>
                <a:cs typeface="Calibri"/>
                <a:sym typeface="Calibri"/>
              </a:defRPr>
            </a:pPr>
            <a:endParaRPr/>
          </a:p>
        </p:txBody>
      </p:sp>
      <p:sp>
        <p:nvSpPr>
          <p:cNvPr id="236" name="Cost Model…"/>
          <p:cNvSpPr txBox="1"/>
          <p:nvPr/>
        </p:nvSpPr>
        <p:spPr>
          <a:xfrm>
            <a:off x="6886043" y="4073450"/>
            <a:ext cx="1861615" cy="992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a:r>
              <a:rPr lang="en-US" sz="1500" b="1" dirty="0">
                <a:solidFill>
                  <a:srgbClr val="0000FF"/>
                </a:solidFill>
              </a:rPr>
              <a:t>Investment, Capital Preservation  &amp; Cost of Capital Model</a:t>
            </a:r>
          </a:p>
        </p:txBody>
      </p:sp>
      <p:sp>
        <p:nvSpPr>
          <p:cNvPr id="237" name="Rounded Rectangle"/>
          <p:cNvSpPr/>
          <p:nvPr/>
        </p:nvSpPr>
        <p:spPr>
          <a:xfrm>
            <a:off x="6744543" y="4073659"/>
            <a:ext cx="2144616" cy="1051076"/>
          </a:xfrm>
          <a:prstGeom prst="roundRect">
            <a:avLst>
              <a:gd name="adj" fmla="val 39206"/>
            </a:avLst>
          </a:prstGeom>
          <a:ln w="38100">
            <a:solidFill>
              <a:srgbClr val="0433FF"/>
            </a:solidFill>
            <a:miter/>
          </a:ln>
        </p:spPr>
        <p:txBody>
          <a:bodyPr lIns="45719" rIns="45719" anchor="ctr"/>
          <a:lstStyle/>
          <a:p>
            <a:pPr defTabSz="914366">
              <a:defRPr sz="1600">
                <a:latin typeface="Calibri"/>
                <a:ea typeface="Calibri"/>
                <a:cs typeface="Calibri"/>
                <a:sym typeface="Calibri"/>
              </a:defRPr>
            </a:pPr>
            <a:endParaRPr/>
          </a:p>
        </p:txBody>
      </p:sp>
      <p:sp>
        <p:nvSpPr>
          <p:cNvPr id="14" name="TextBox 13">
            <a:extLst>
              <a:ext uri="{FF2B5EF4-FFF2-40B4-BE49-F238E27FC236}">
                <a16:creationId xmlns:a16="http://schemas.microsoft.com/office/drawing/2014/main" id="{C4221468-295C-41AF-8729-A6A3FDDD9DAA}"/>
              </a:ext>
            </a:extLst>
          </p:cNvPr>
          <p:cNvSpPr txBox="1"/>
          <p:nvPr/>
        </p:nvSpPr>
        <p:spPr>
          <a:xfrm>
            <a:off x="7336384" y="5327221"/>
            <a:ext cx="10541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FF"/>
                </a:solidFill>
                <a:effectLst/>
                <a:uFillTx/>
                <a:latin typeface="+mn-lt"/>
                <a:ea typeface="+mn-ea"/>
                <a:cs typeface="+mn-cs"/>
                <a:sym typeface="Arial"/>
              </a:rPr>
              <a:t>Monetary</a:t>
            </a:r>
          </a:p>
        </p:txBody>
      </p:sp>
      <p:cxnSp>
        <p:nvCxnSpPr>
          <p:cNvPr id="17" name="Straight Arrow Connector 16">
            <a:extLst>
              <a:ext uri="{FF2B5EF4-FFF2-40B4-BE49-F238E27FC236}">
                <a16:creationId xmlns:a16="http://schemas.microsoft.com/office/drawing/2014/main" id="{704192F9-AEFA-4685-A2B8-463F2C9C3E68}"/>
              </a:ext>
            </a:extLst>
          </p:cNvPr>
          <p:cNvCxnSpPr/>
          <p:nvPr/>
        </p:nvCxnSpPr>
        <p:spPr>
          <a:xfrm>
            <a:off x="6886043" y="5502574"/>
            <a:ext cx="252988" cy="0"/>
          </a:xfrm>
          <a:prstGeom prst="straightConnector1">
            <a:avLst/>
          </a:prstGeom>
          <a:noFill/>
          <a:ln w="12700" cap="flat">
            <a:solidFill>
              <a:srgbClr val="0000FF"/>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5" name="Line">
            <a:extLst>
              <a:ext uri="{FF2B5EF4-FFF2-40B4-BE49-F238E27FC236}">
                <a16:creationId xmlns:a16="http://schemas.microsoft.com/office/drawing/2014/main" id="{616783D9-698D-4A69-A4A2-876393AFE00E}"/>
              </a:ext>
            </a:extLst>
          </p:cNvPr>
          <p:cNvSpPr/>
          <p:nvPr/>
        </p:nvSpPr>
        <p:spPr>
          <a:xfrm flipV="1">
            <a:off x="7750154" y="3832411"/>
            <a:ext cx="0" cy="241248"/>
          </a:xfrm>
          <a:prstGeom prst="line">
            <a:avLst/>
          </a:prstGeom>
          <a:ln w="50800">
            <a:solidFill>
              <a:srgbClr val="0000FF"/>
            </a:solidFill>
            <a:miter/>
            <a:tailEnd type="triangle"/>
          </a:ln>
        </p:spPr>
        <p:txBody>
          <a:bodyPr lIns="45719" rIns="45719"/>
          <a:lstStyle/>
          <a:p>
            <a:endParaRPr/>
          </a:p>
        </p:txBody>
      </p:sp>
      <p:sp>
        <p:nvSpPr>
          <p:cNvPr id="61" name="Data…"/>
          <p:cNvSpPr/>
          <p:nvPr/>
        </p:nvSpPr>
        <p:spPr>
          <a:xfrm rot="16200000">
            <a:off x="-1428053" y="3034902"/>
            <a:ext cx="3618460" cy="558007"/>
          </a:xfrm>
          <a:prstGeom prst="rect">
            <a:avLst/>
          </a:prstGeom>
          <a:ln w="254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hangingPunct="0">
              <a:defRPr sz="1600" b="1"/>
            </a:pPr>
            <a:r>
              <a:rPr lang="en-US" sz="1600" b="1" kern="0" dirty="0">
                <a:solidFill>
                  <a:srgbClr val="000000"/>
                </a:solidFill>
                <a:latin typeface="Franklin Gothic Book" panose="020B0503020102020204" pitchFamily="34" charset="0"/>
                <a:sym typeface="Arial"/>
              </a:rPr>
              <a:t>Internal and External </a:t>
            </a:r>
            <a:r>
              <a:rPr sz="1600" b="1" kern="0" dirty="0">
                <a:solidFill>
                  <a:srgbClr val="000000"/>
                </a:solidFill>
                <a:latin typeface="Franklin Gothic Book" panose="020B0503020102020204" pitchFamily="34" charset="0"/>
                <a:sym typeface="Arial"/>
              </a:rPr>
              <a:t>Data</a:t>
            </a:r>
          </a:p>
          <a:p>
            <a:pPr algn="ctr" hangingPunct="0">
              <a:defRPr sz="1500" i="1"/>
            </a:pPr>
            <a:r>
              <a:rPr sz="1500" i="1" kern="0" dirty="0">
                <a:solidFill>
                  <a:srgbClr val="000000"/>
                </a:solidFill>
                <a:latin typeface="Franklin Gothic Book" panose="020B0503020102020204" pitchFamily="34" charset="0"/>
                <a:sym typeface="Arial"/>
              </a:rPr>
              <a:t>Forecasted, planned, or actual</a:t>
            </a:r>
          </a:p>
        </p:txBody>
      </p:sp>
      <p:sp>
        <p:nvSpPr>
          <p:cNvPr id="62" name="Line"/>
          <p:cNvSpPr/>
          <p:nvPr/>
        </p:nvSpPr>
        <p:spPr>
          <a:xfrm flipV="1">
            <a:off x="652287" y="3279294"/>
            <a:ext cx="265355" cy="16897"/>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63" name="Line"/>
          <p:cNvSpPr/>
          <p:nvPr/>
        </p:nvSpPr>
        <p:spPr>
          <a:xfrm>
            <a:off x="656643" y="4624253"/>
            <a:ext cx="260999" cy="9981"/>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64" name="Line"/>
          <p:cNvSpPr/>
          <p:nvPr/>
        </p:nvSpPr>
        <p:spPr>
          <a:xfrm>
            <a:off x="647937" y="2046506"/>
            <a:ext cx="269705" cy="760"/>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65" name="IMA Profitability Analytics Model"/>
          <p:cNvSpPr txBox="1"/>
          <p:nvPr/>
        </p:nvSpPr>
        <p:spPr>
          <a:xfrm>
            <a:off x="1436250" y="181406"/>
            <a:ext cx="9440009"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ctr" defTabSz="914366">
              <a:defRPr sz="3000" b="1"/>
            </a:lvl1pPr>
          </a:lstStyle>
          <a:p>
            <a:pPr hangingPunct="0"/>
            <a:r>
              <a:rPr b="0" kern="0" dirty="0">
                <a:solidFill>
                  <a:srgbClr val="000000"/>
                </a:solidFill>
                <a:latin typeface="Bookman Old Style" panose="02050604050505020204" pitchFamily="18" charset="0"/>
                <a:sym typeface="Arial"/>
              </a:rPr>
              <a:t>PACE™ Profitability Analytics Model</a:t>
            </a:r>
          </a:p>
        </p:txBody>
      </p:sp>
      <p:cxnSp>
        <p:nvCxnSpPr>
          <p:cNvPr id="66" name="Straight Connector 65"/>
          <p:cNvCxnSpPr/>
          <p:nvPr/>
        </p:nvCxnSpPr>
        <p:spPr>
          <a:xfrm>
            <a:off x="1114697" y="809897"/>
            <a:ext cx="10016083" cy="8709"/>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67"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latin typeface="Times New Roman" panose="02020603050405020304" pitchFamily="18" charset="0"/>
                <a:cs typeface="Times New Roman" panose="02020603050405020304" pitchFamily="18" charset="0"/>
              </a:rPr>
              <a:t>© 2020 – Profitability Analytics Center of Excellence</a:t>
            </a:r>
          </a:p>
        </p:txBody>
      </p:sp>
      <p:cxnSp>
        <p:nvCxnSpPr>
          <p:cNvPr id="69" name="Straight Connector 68"/>
          <p:cNvCxnSpPr/>
          <p:nvPr/>
        </p:nvCxnSpPr>
        <p:spPr>
          <a:xfrm>
            <a:off x="0" y="6348549"/>
            <a:ext cx="12090114" cy="17418"/>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2296726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Operational Model…"/>
          <p:cNvSpPr txBox="1"/>
          <p:nvPr/>
        </p:nvSpPr>
        <p:spPr>
          <a:xfrm>
            <a:off x="807183" y="4184453"/>
            <a:ext cx="232614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FF2600"/>
                </a:solidFill>
              </a:defRPr>
            </a:pPr>
            <a:r>
              <a:rPr sz="1600" b="1" kern="0" dirty="0">
                <a:solidFill>
                  <a:srgbClr val="FF2600"/>
                </a:solidFill>
                <a:sym typeface="Arial"/>
              </a:rPr>
              <a:t>Investment Strategy</a:t>
            </a:r>
            <a:endParaRPr sz="2000" b="1" kern="0" dirty="0">
              <a:solidFill>
                <a:srgbClr val="FF2600"/>
              </a:solidFill>
              <a:sym typeface="Arial"/>
            </a:endParaRPr>
          </a:p>
          <a:p>
            <a:pPr algn="ctr" defTabSz="914366" hangingPunct="0">
              <a:defRPr sz="1400">
                <a:solidFill>
                  <a:srgbClr val="FF2600"/>
                </a:solidFill>
              </a:defRPr>
            </a:pPr>
            <a:r>
              <a:rPr lang="en-US" sz="1400" kern="0" dirty="0">
                <a:solidFill>
                  <a:srgbClr val="FF2600"/>
                </a:solidFill>
                <a:sym typeface="Arial"/>
              </a:rPr>
              <a:t>New </a:t>
            </a:r>
            <a:r>
              <a:rPr sz="1400" kern="0" dirty="0">
                <a:solidFill>
                  <a:srgbClr val="FF2600"/>
                </a:solidFill>
                <a:sym typeface="Arial"/>
              </a:rPr>
              <a:t>Resource</a:t>
            </a:r>
            <a:r>
              <a:rPr lang="en-US" sz="1400" kern="0" dirty="0">
                <a:solidFill>
                  <a:srgbClr val="FF2600"/>
                </a:solidFill>
                <a:sym typeface="Arial"/>
              </a:rPr>
              <a:t>s</a:t>
            </a:r>
            <a:endParaRPr sz="2000" kern="0" dirty="0">
              <a:solidFill>
                <a:srgbClr val="FF2600"/>
              </a:solidFill>
              <a:sym typeface="Arial"/>
            </a:endParaRPr>
          </a:p>
          <a:p>
            <a:pPr algn="ctr" defTabSz="914366" hangingPunct="0">
              <a:defRPr sz="1400">
                <a:solidFill>
                  <a:srgbClr val="FF2600"/>
                </a:solidFill>
              </a:defRPr>
            </a:pPr>
            <a:r>
              <a:rPr sz="1400" kern="0" dirty="0">
                <a:solidFill>
                  <a:srgbClr val="FF2600"/>
                </a:solidFill>
                <a:sym typeface="Arial"/>
              </a:rPr>
              <a:t>and</a:t>
            </a:r>
            <a:endParaRPr sz="2000" kern="0" dirty="0">
              <a:solidFill>
                <a:srgbClr val="FF2600"/>
              </a:solidFill>
              <a:sym typeface="Arial"/>
            </a:endParaRPr>
          </a:p>
          <a:p>
            <a:pPr algn="ctr" defTabSz="914366" hangingPunct="0">
              <a:defRPr sz="1400">
                <a:solidFill>
                  <a:srgbClr val="FF2600"/>
                </a:solidFill>
              </a:defRPr>
            </a:pPr>
            <a:r>
              <a:rPr sz="1400" kern="0" dirty="0">
                <a:solidFill>
                  <a:srgbClr val="FF2600"/>
                </a:solidFill>
                <a:sym typeface="Arial"/>
              </a:rPr>
              <a:t>Investment Strategy</a:t>
            </a:r>
          </a:p>
        </p:txBody>
      </p:sp>
      <p:sp>
        <p:nvSpPr>
          <p:cNvPr id="218" name="Inputs"/>
          <p:cNvSpPr txBox="1"/>
          <p:nvPr/>
        </p:nvSpPr>
        <p:spPr>
          <a:xfrm>
            <a:off x="1579180" y="5269231"/>
            <a:ext cx="782151"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FF2600"/>
                </a:solidFill>
              </a:defRPr>
            </a:lvl1pPr>
          </a:lstStyle>
          <a:p>
            <a:pPr hangingPunct="0"/>
            <a:r>
              <a:rPr lang="en-US" kern="0" dirty="0">
                <a:sym typeface="Arial"/>
              </a:rPr>
              <a:t>Plans</a:t>
            </a:r>
            <a:endParaRPr kern="0" dirty="0">
              <a:sym typeface="Arial"/>
            </a:endParaRPr>
          </a:p>
        </p:txBody>
      </p:sp>
      <p:sp>
        <p:nvSpPr>
          <p:cNvPr id="219" name="Market Model…"/>
          <p:cNvSpPr txBox="1"/>
          <p:nvPr/>
        </p:nvSpPr>
        <p:spPr>
          <a:xfrm>
            <a:off x="1090975" y="1560200"/>
            <a:ext cx="1758437" cy="900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FF2600"/>
                </a:solidFill>
              </a:defRPr>
            </a:pPr>
            <a:r>
              <a:rPr sz="1600" b="1" kern="0">
                <a:solidFill>
                  <a:srgbClr val="FF2600"/>
                </a:solidFill>
                <a:sym typeface="Arial"/>
              </a:rPr>
              <a:t>Market Strategy</a:t>
            </a:r>
            <a:endParaRPr sz="2000" b="1" kern="0">
              <a:solidFill>
                <a:srgbClr val="FF2600"/>
              </a:solidFill>
              <a:sym typeface="Arial"/>
            </a:endParaRPr>
          </a:p>
          <a:p>
            <a:pPr algn="ctr" defTabSz="914366" hangingPunct="0">
              <a:defRPr sz="1400">
                <a:solidFill>
                  <a:srgbClr val="FF2600"/>
                </a:solidFill>
              </a:defRPr>
            </a:pPr>
            <a:r>
              <a:rPr sz="1400" kern="0">
                <a:solidFill>
                  <a:srgbClr val="FF2600"/>
                </a:solidFill>
                <a:sym typeface="Arial"/>
              </a:rPr>
              <a:t>Market Conditions</a:t>
            </a:r>
            <a:endParaRPr sz="2000" kern="0">
              <a:solidFill>
                <a:srgbClr val="FF2600"/>
              </a:solidFill>
              <a:sym typeface="Arial"/>
            </a:endParaRPr>
          </a:p>
          <a:p>
            <a:pPr algn="ctr" defTabSz="914366" hangingPunct="0">
              <a:defRPr sz="1400">
                <a:solidFill>
                  <a:srgbClr val="FF2600"/>
                </a:solidFill>
              </a:defRPr>
            </a:pPr>
            <a:r>
              <a:rPr sz="1400" kern="0">
                <a:solidFill>
                  <a:srgbClr val="FF2600"/>
                </a:solidFill>
                <a:sym typeface="Arial"/>
              </a:rPr>
              <a:t>and the </a:t>
            </a:r>
            <a:endParaRPr sz="2000" kern="0">
              <a:solidFill>
                <a:srgbClr val="FF2600"/>
              </a:solidFill>
              <a:sym typeface="Arial"/>
            </a:endParaRPr>
          </a:p>
          <a:p>
            <a:pPr algn="ctr" defTabSz="914366" hangingPunct="0">
              <a:defRPr sz="1400">
                <a:solidFill>
                  <a:srgbClr val="FF2600"/>
                </a:solidFill>
              </a:defRPr>
            </a:pPr>
            <a:r>
              <a:rPr sz="1400" kern="0">
                <a:solidFill>
                  <a:srgbClr val="FF2600"/>
                </a:solidFill>
                <a:sym typeface="Arial"/>
              </a:rPr>
              <a:t>Market Strategy</a:t>
            </a:r>
          </a:p>
        </p:txBody>
      </p:sp>
      <p:sp>
        <p:nvSpPr>
          <p:cNvPr id="220" name="Operational Model…"/>
          <p:cNvSpPr txBox="1"/>
          <p:nvPr/>
        </p:nvSpPr>
        <p:spPr>
          <a:xfrm>
            <a:off x="801251" y="2883777"/>
            <a:ext cx="232614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FF2600"/>
                </a:solidFill>
              </a:defRPr>
            </a:pPr>
            <a:r>
              <a:rPr sz="1600" b="1" kern="0" dirty="0">
                <a:solidFill>
                  <a:srgbClr val="FF2600"/>
                </a:solidFill>
                <a:sym typeface="Arial"/>
              </a:rPr>
              <a:t>Operational Strategy</a:t>
            </a:r>
            <a:endParaRPr sz="2000" b="1" kern="0" dirty="0">
              <a:solidFill>
                <a:srgbClr val="FF2600"/>
              </a:solidFill>
              <a:sym typeface="Arial"/>
            </a:endParaRPr>
          </a:p>
          <a:p>
            <a:pPr algn="ctr" defTabSz="914366" hangingPunct="0">
              <a:defRPr sz="1400">
                <a:solidFill>
                  <a:srgbClr val="FF2600"/>
                </a:solidFill>
              </a:defRPr>
            </a:pPr>
            <a:r>
              <a:rPr sz="1400" kern="0" dirty="0">
                <a:solidFill>
                  <a:srgbClr val="FF2600"/>
                </a:solidFill>
                <a:sym typeface="Arial"/>
              </a:rPr>
              <a:t>Internal Capability</a:t>
            </a:r>
            <a:r>
              <a:rPr lang="en-US" sz="1400" kern="0" dirty="0">
                <a:solidFill>
                  <a:srgbClr val="FF2600"/>
                </a:solidFill>
                <a:sym typeface="Arial"/>
              </a:rPr>
              <a:t>, </a:t>
            </a:r>
          </a:p>
          <a:p>
            <a:pPr algn="ctr" defTabSz="914366" hangingPunct="0">
              <a:defRPr sz="1400">
                <a:solidFill>
                  <a:srgbClr val="FF2600"/>
                </a:solidFill>
              </a:defRPr>
            </a:pPr>
            <a:r>
              <a:rPr lang="en-US" sz="1400" kern="0" dirty="0">
                <a:solidFill>
                  <a:srgbClr val="FF2600"/>
                </a:solidFill>
                <a:sym typeface="Arial"/>
              </a:rPr>
              <a:t>Capacity, </a:t>
            </a:r>
            <a:r>
              <a:rPr sz="1400" kern="0" dirty="0">
                <a:solidFill>
                  <a:srgbClr val="FF2600"/>
                </a:solidFill>
                <a:sym typeface="Arial"/>
              </a:rPr>
              <a:t>and</a:t>
            </a:r>
            <a:endParaRPr sz="2000" kern="0" dirty="0">
              <a:solidFill>
                <a:srgbClr val="FF2600"/>
              </a:solidFill>
              <a:sym typeface="Arial"/>
            </a:endParaRPr>
          </a:p>
          <a:p>
            <a:pPr algn="ctr" defTabSz="914366" hangingPunct="0">
              <a:defRPr sz="1400">
                <a:solidFill>
                  <a:srgbClr val="FF2600"/>
                </a:solidFill>
              </a:defRPr>
            </a:pPr>
            <a:r>
              <a:rPr sz="1400" kern="0" dirty="0">
                <a:solidFill>
                  <a:srgbClr val="FF2600"/>
                </a:solidFill>
                <a:sym typeface="Arial"/>
              </a:rPr>
              <a:t>Operational Strategy</a:t>
            </a:r>
          </a:p>
        </p:txBody>
      </p:sp>
      <p:sp>
        <p:nvSpPr>
          <p:cNvPr id="221" name="Rounded Rectangle"/>
          <p:cNvSpPr/>
          <p:nvPr/>
        </p:nvSpPr>
        <p:spPr>
          <a:xfrm>
            <a:off x="817214" y="1477650"/>
            <a:ext cx="2305960" cy="1053362"/>
          </a:xfrm>
          <a:prstGeom prst="roundRect">
            <a:avLst>
              <a:gd name="adj" fmla="val 39122"/>
            </a:avLst>
          </a:prstGeom>
          <a:ln w="38100">
            <a:solidFill>
              <a:srgbClr val="FF26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226" name="Line"/>
          <p:cNvSpPr/>
          <p:nvPr/>
        </p:nvSpPr>
        <p:spPr>
          <a:xfrm>
            <a:off x="3106873" y="2047266"/>
            <a:ext cx="307617" cy="1390"/>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229" name="Rounded Rectangle"/>
          <p:cNvSpPr/>
          <p:nvPr/>
        </p:nvSpPr>
        <p:spPr>
          <a:xfrm>
            <a:off x="788488" y="2797299"/>
            <a:ext cx="2305959" cy="1051018"/>
          </a:xfrm>
          <a:prstGeom prst="roundRect">
            <a:avLst>
              <a:gd name="adj" fmla="val 39209"/>
            </a:avLst>
          </a:prstGeom>
          <a:ln w="38100">
            <a:solidFill>
              <a:srgbClr val="FF26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230" name="Line"/>
          <p:cNvSpPr/>
          <p:nvPr/>
        </p:nvSpPr>
        <p:spPr>
          <a:xfrm>
            <a:off x="1970255" y="2516760"/>
            <a:ext cx="1" cy="290532"/>
          </a:xfrm>
          <a:prstGeom prst="line">
            <a:avLst/>
          </a:prstGeom>
          <a:ln w="38100">
            <a:solidFill>
              <a:srgbClr val="FF2600"/>
            </a:solidFill>
            <a:miter/>
            <a:tailEnd type="triangle"/>
          </a:ln>
        </p:spPr>
        <p:txBody>
          <a:bodyPr lIns="45719" rIns="45719"/>
          <a:lstStyle/>
          <a:p>
            <a:pPr hangingPunct="0"/>
            <a:endParaRPr kern="0">
              <a:solidFill>
                <a:srgbClr val="000000"/>
              </a:solidFill>
              <a:sym typeface="Arial"/>
            </a:endParaRPr>
          </a:p>
        </p:txBody>
      </p:sp>
      <p:sp>
        <p:nvSpPr>
          <p:cNvPr id="234" name="Rounded Rectangle"/>
          <p:cNvSpPr/>
          <p:nvPr/>
        </p:nvSpPr>
        <p:spPr>
          <a:xfrm>
            <a:off x="788488" y="4109425"/>
            <a:ext cx="2305959" cy="1051018"/>
          </a:xfrm>
          <a:prstGeom prst="roundRect">
            <a:avLst>
              <a:gd name="adj" fmla="val 39209"/>
            </a:avLst>
          </a:prstGeom>
          <a:ln w="38100">
            <a:solidFill>
              <a:srgbClr val="FF26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235" name="Line"/>
          <p:cNvSpPr/>
          <p:nvPr/>
        </p:nvSpPr>
        <p:spPr>
          <a:xfrm>
            <a:off x="1970255" y="3859975"/>
            <a:ext cx="1" cy="249243"/>
          </a:xfrm>
          <a:prstGeom prst="line">
            <a:avLst/>
          </a:prstGeom>
          <a:ln w="38100">
            <a:solidFill>
              <a:srgbClr val="FF2600"/>
            </a:solidFill>
            <a:miter/>
            <a:tailEnd type="triangle"/>
          </a:ln>
        </p:spPr>
        <p:txBody>
          <a:bodyPr lIns="45719" rIns="45719"/>
          <a:lstStyle/>
          <a:p>
            <a:pPr hangingPunct="0"/>
            <a:endParaRPr kern="0">
              <a:solidFill>
                <a:srgbClr val="000000"/>
              </a:solidFill>
              <a:sym typeface="Arial"/>
            </a:endParaRPr>
          </a:p>
        </p:txBody>
      </p:sp>
      <p:sp>
        <p:nvSpPr>
          <p:cNvPr id="217" name="Analytics"/>
          <p:cNvSpPr txBox="1"/>
          <p:nvPr/>
        </p:nvSpPr>
        <p:spPr>
          <a:xfrm>
            <a:off x="5613960" y="5304484"/>
            <a:ext cx="1111534" cy="32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0433FF"/>
                </a:solidFill>
              </a:defRPr>
            </a:lvl1pPr>
          </a:lstStyle>
          <a:p>
            <a:pPr hangingPunct="0"/>
            <a:r>
              <a:rPr kern="0" dirty="0">
                <a:sym typeface="Arial"/>
              </a:rPr>
              <a:t>Analytics</a:t>
            </a:r>
          </a:p>
        </p:txBody>
      </p:sp>
      <p:sp>
        <p:nvSpPr>
          <p:cNvPr id="228" name="Line"/>
          <p:cNvSpPr/>
          <p:nvPr/>
        </p:nvSpPr>
        <p:spPr>
          <a:xfrm>
            <a:off x="6437881" y="2056699"/>
            <a:ext cx="287613" cy="762"/>
          </a:xfrm>
          <a:prstGeom prst="line">
            <a:avLst/>
          </a:prstGeom>
          <a:ln w="50800">
            <a:solidFill>
              <a:srgbClr val="0000FF"/>
            </a:solidFill>
            <a:miter/>
            <a:tailEnd type="triangle"/>
          </a:ln>
        </p:spPr>
        <p:txBody>
          <a:bodyPr lIns="45719" rIns="45719"/>
          <a:lstStyle/>
          <a:p>
            <a:pPr hangingPunct="0"/>
            <a:endParaRPr kern="0">
              <a:solidFill>
                <a:srgbClr val="000000"/>
              </a:solidFill>
              <a:sym typeface="Arial"/>
            </a:endParaRPr>
          </a:p>
        </p:txBody>
      </p:sp>
      <p:sp>
        <p:nvSpPr>
          <p:cNvPr id="233" name="Monetize Processes and Resources…"/>
          <p:cNvSpPr/>
          <p:nvPr/>
        </p:nvSpPr>
        <p:spPr>
          <a:xfrm rot="16200000">
            <a:off x="4346082" y="3039349"/>
            <a:ext cx="3618460" cy="558008"/>
          </a:xfrm>
          <a:prstGeom prst="rect">
            <a:avLst/>
          </a:prstGeom>
          <a:ln w="254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hangingPunct="0">
              <a:defRPr sz="1600" b="1"/>
            </a:pPr>
            <a:r>
              <a:rPr sz="1600" b="1" kern="0">
                <a:solidFill>
                  <a:srgbClr val="000000"/>
                </a:solidFill>
                <a:sym typeface="Arial"/>
              </a:rPr>
              <a:t>Monetize Processes and Resources</a:t>
            </a:r>
          </a:p>
          <a:p>
            <a:pPr algn="ctr" hangingPunct="0">
              <a:defRPr sz="1500" i="1"/>
            </a:pPr>
            <a:r>
              <a:rPr sz="1500" i="1" kern="0">
                <a:solidFill>
                  <a:srgbClr val="000000"/>
                </a:solidFill>
                <a:sym typeface="Arial"/>
              </a:rPr>
              <a:t>Forecasted, planned, or actual</a:t>
            </a:r>
          </a:p>
        </p:txBody>
      </p:sp>
      <p:sp>
        <p:nvSpPr>
          <p:cNvPr id="238" name="Line"/>
          <p:cNvSpPr/>
          <p:nvPr/>
        </p:nvSpPr>
        <p:spPr>
          <a:xfrm>
            <a:off x="6437881" y="3313950"/>
            <a:ext cx="287613" cy="762"/>
          </a:xfrm>
          <a:prstGeom prst="line">
            <a:avLst/>
          </a:prstGeom>
          <a:ln w="50800">
            <a:solidFill>
              <a:srgbClr val="0000FF"/>
            </a:solidFill>
            <a:miter/>
            <a:tailEnd type="triangle"/>
          </a:ln>
        </p:spPr>
        <p:txBody>
          <a:bodyPr lIns="45719" rIns="45719"/>
          <a:lstStyle/>
          <a:p>
            <a:pPr hangingPunct="0"/>
            <a:endParaRPr kern="0">
              <a:solidFill>
                <a:srgbClr val="000000"/>
              </a:solidFill>
              <a:sym typeface="Arial"/>
            </a:endParaRPr>
          </a:p>
        </p:txBody>
      </p:sp>
      <p:sp>
        <p:nvSpPr>
          <p:cNvPr id="239" name="Line"/>
          <p:cNvSpPr/>
          <p:nvPr/>
        </p:nvSpPr>
        <p:spPr>
          <a:xfrm>
            <a:off x="6437881" y="4644770"/>
            <a:ext cx="287613" cy="762"/>
          </a:xfrm>
          <a:prstGeom prst="line">
            <a:avLst/>
          </a:prstGeom>
          <a:ln w="50800">
            <a:solidFill>
              <a:srgbClr val="0000FF"/>
            </a:solidFill>
            <a:miter/>
            <a:tailEnd type="triangle"/>
          </a:ln>
        </p:spPr>
        <p:txBody>
          <a:bodyPr lIns="45719" rIns="45719"/>
          <a:lstStyle/>
          <a:p>
            <a:pPr hangingPunct="0"/>
            <a:endParaRPr kern="0">
              <a:solidFill>
                <a:srgbClr val="000000"/>
              </a:solidFill>
              <a:sym typeface="Arial"/>
            </a:endParaRPr>
          </a:p>
        </p:txBody>
      </p:sp>
      <p:sp>
        <p:nvSpPr>
          <p:cNvPr id="240" name="Line"/>
          <p:cNvSpPr/>
          <p:nvPr/>
        </p:nvSpPr>
        <p:spPr>
          <a:xfrm>
            <a:off x="3106873" y="3322109"/>
            <a:ext cx="307617" cy="1390"/>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241" name="Line"/>
          <p:cNvSpPr/>
          <p:nvPr/>
        </p:nvSpPr>
        <p:spPr>
          <a:xfrm>
            <a:off x="3106873" y="4634235"/>
            <a:ext cx="307617" cy="1390"/>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242" name="Causal Models"/>
          <p:cNvSpPr txBox="1"/>
          <p:nvPr/>
        </p:nvSpPr>
        <p:spPr>
          <a:xfrm>
            <a:off x="650289" y="948587"/>
            <a:ext cx="2639933" cy="32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FF2600"/>
                </a:solidFill>
              </a:defRPr>
            </a:lvl1pPr>
          </a:lstStyle>
          <a:p>
            <a:pPr hangingPunct="0"/>
            <a:r>
              <a:rPr kern="0">
                <a:sym typeface="Arial"/>
              </a:rPr>
              <a:t>Strategy Formulation</a:t>
            </a:r>
          </a:p>
        </p:txBody>
      </p:sp>
      <p:sp>
        <p:nvSpPr>
          <p:cNvPr id="3" name="Rounded Rectangle">
            <a:extLst>
              <a:ext uri="{FF2B5EF4-FFF2-40B4-BE49-F238E27FC236}">
                <a16:creationId xmlns:a16="http://schemas.microsoft.com/office/drawing/2014/main" id="{919B832D-F954-4236-9B53-8380EDC196ED}"/>
              </a:ext>
            </a:extLst>
          </p:cNvPr>
          <p:cNvSpPr/>
          <p:nvPr/>
        </p:nvSpPr>
        <p:spPr>
          <a:xfrm>
            <a:off x="3404341" y="1503221"/>
            <a:ext cx="2131900" cy="1053362"/>
          </a:xfrm>
          <a:prstGeom prst="roundRect">
            <a:avLst>
              <a:gd name="adj" fmla="val 39121"/>
            </a:avLst>
          </a:prstGeom>
          <a:ln w="38100">
            <a:solidFill>
              <a:srgbClr val="0433FF"/>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4" name="Rounded Rectangle">
            <a:extLst>
              <a:ext uri="{FF2B5EF4-FFF2-40B4-BE49-F238E27FC236}">
                <a16:creationId xmlns:a16="http://schemas.microsoft.com/office/drawing/2014/main" id="{B4E2A3CF-9787-47AB-AED7-5691A877E465}"/>
              </a:ext>
            </a:extLst>
          </p:cNvPr>
          <p:cNvSpPr/>
          <p:nvPr/>
        </p:nvSpPr>
        <p:spPr>
          <a:xfrm>
            <a:off x="3426916" y="2770952"/>
            <a:ext cx="2131900" cy="1053362"/>
          </a:xfrm>
          <a:prstGeom prst="roundRect">
            <a:avLst>
              <a:gd name="adj" fmla="val 39121"/>
            </a:avLst>
          </a:prstGeom>
          <a:ln w="38100">
            <a:solidFill>
              <a:srgbClr val="0433FF"/>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5" name="Rounded Rectangle">
            <a:extLst>
              <a:ext uri="{FF2B5EF4-FFF2-40B4-BE49-F238E27FC236}">
                <a16:creationId xmlns:a16="http://schemas.microsoft.com/office/drawing/2014/main" id="{A78D4081-E36E-42A4-9E5E-3A2D75CC2AF1}"/>
              </a:ext>
            </a:extLst>
          </p:cNvPr>
          <p:cNvSpPr/>
          <p:nvPr/>
        </p:nvSpPr>
        <p:spPr>
          <a:xfrm>
            <a:off x="3403161" y="4063159"/>
            <a:ext cx="2131900" cy="1053362"/>
          </a:xfrm>
          <a:prstGeom prst="roundRect">
            <a:avLst>
              <a:gd name="adj" fmla="val 39121"/>
            </a:avLst>
          </a:prstGeom>
          <a:ln w="38100">
            <a:solidFill>
              <a:srgbClr val="0433FF"/>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6" name="Line">
            <a:extLst>
              <a:ext uri="{FF2B5EF4-FFF2-40B4-BE49-F238E27FC236}">
                <a16:creationId xmlns:a16="http://schemas.microsoft.com/office/drawing/2014/main" id="{89E5BD45-A136-45C3-B8BD-C2A9A3A197C7}"/>
              </a:ext>
            </a:extLst>
          </p:cNvPr>
          <p:cNvSpPr/>
          <p:nvPr/>
        </p:nvSpPr>
        <p:spPr>
          <a:xfrm>
            <a:off x="5563651" y="2048656"/>
            <a:ext cx="307617" cy="1390"/>
          </a:xfrm>
          <a:prstGeom prst="line">
            <a:avLst/>
          </a:prstGeom>
          <a:ln w="50800">
            <a:solidFill>
              <a:srgbClr val="0000FF"/>
            </a:solidFill>
            <a:miter/>
            <a:tailEnd type="triangle"/>
          </a:ln>
        </p:spPr>
        <p:txBody>
          <a:bodyPr lIns="45719" rIns="45719"/>
          <a:lstStyle/>
          <a:p>
            <a:pPr hangingPunct="0"/>
            <a:endParaRPr kern="0">
              <a:solidFill>
                <a:srgbClr val="000000"/>
              </a:solidFill>
              <a:sym typeface="Arial"/>
            </a:endParaRPr>
          </a:p>
        </p:txBody>
      </p:sp>
      <p:sp>
        <p:nvSpPr>
          <p:cNvPr id="7" name="Line">
            <a:extLst>
              <a:ext uri="{FF2B5EF4-FFF2-40B4-BE49-F238E27FC236}">
                <a16:creationId xmlns:a16="http://schemas.microsoft.com/office/drawing/2014/main" id="{8EB2C116-A90D-4A57-BC92-A0927E34D913}"/>
              </a:ext>
            </a:extLst>
          </p:cNvPr>
          <p:cNvSpPr/>
          <p:nvPr/>
        </p:nvSpPr>
        <p:spPr>
          <a:xfrm>
            <a:off x="5584174" y="3356709"/>
            <a:ext cx="307617" cy="1390"/>
          </a:xfrm>
          <a:prstGeom prst="line">
            <a:avLst/>
          </a:prstGeom>
          <a:ln w="50800">
            <a:solidFill>
              <a:srgbClr val="0000FF"/>
            </a:solidFill>
            <a:miter/>
            <a:tailEnd type="triangle"/>
          </a:ln>
        </p:spPr>
        <p:txBody>
          <a:bodyPr lIns="45719" rIns="45719"/>
          <a:lstStyle/>
          <a:p>
            <a:pPr hangingPunct="0"/>
            <a:endParaRPr kern="0">
              <a:solidFill>
                <a:srgbClr val="000000"/>
              </a:solidFill>
              <a:sym typeface="Arial"/>
            </a:endParaRPr>
          </a:p>
        </p:txBody>
      </p:sp>
      <p:sp>
        <p:nvSpPr>
          <p:cNvPr id="8" name="Line">
            <a:extLst>
              <a:ext uri="{FF2B5EF4-FFF2-40B4-BE49-F238E27FC236}">
                <a16:creationId xmlns:a16="http://schemas.microsoft.com/office/drawing/2014/main" id="{950F87E2-92D0-46A8-B411-9838B03AF3BF}"/>
              </a:ext>
            </a:extLst>
          </p:cNvPr>
          <p:cNvSpPr/>
          <p:nvPr/>
        </p:nvSpPr>
        <p:spPr>
          <a:xfrm>
            <a:off x="5558753" y="4630393"/>
            <a:ext cx="307617" cy="1390"/>
          </a:xfrm>
          <a:prstGeom prst="line">
            <a:avLst/>
          </a:prstGeom>
          <a:ln w="50800">
            <a:solidFill>
              <a:srgbClr val="0000FF"/>
            </a:solidFill>
            <a:miter/>
            <a:tailEnd type="triangle"/>
          </a:ln>
        </p:spPr>
        <p:txBody>
          <a:bodyPr lIns="45719" rIns="45719"/>
          <a:lstStyle/>
          <a:p>
            <a:pPr hangingPunct="0"/>
            <a:endParaRPr kern="0">
              <a:solidFill>
                <a:srgbClr val="000000"/>
              </a:solidFill>
              <a:sym typeface="Arial"/>
            </a:endParaRPr>
          </a:p>
        </p:txBody>
      </p:sp>
      <p:sp>
        <p:nvSpPr>
          <p:cNvPr id="9" name="Revenue Model…">
            <a:extLst>
              <a:ext uri="{FF2B5EF4-FFF2-40B4-BE49-F238E27FC236}">
                <a16:creationId xmlns:a16="http://schemas.microsoft.com/office/drawing/2014/main" id="{C66202BD-347A-400F-9802-CC3C9FF24BBC}"/>
              </a:ext>
            </a:extLst>
          </p:cNvPr>
          <p:cNvSpPr txBox="1"/>
          <p:nvPr/>
        </p:nvSpPr>
        <p:spPr>
          <a:xfrm>
            <a:off x="3535387" y="1509537"/>
            <a:ext cx="1965751" cy="96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lgn="ctr" defTabSz="914366" hangingPunct="0">
              <a:defRPr sz="1600" b="1">
                <a:solidFill>
                  <a:srgbClr val="0433FF"/>
                </a:solidFill>
              </a:defRPr>
            </a:pPr>
            <a:r>
              <a:rPr lang="en-US" sz="1600" b="1" kern="0" dirty="0">
                <a:solidFill>
                  <a:srgbClr val="0433FF"/>
                </a:solidFill>
                <a:sym typeface="Arial"/>
              </a:rPr>
              <a:t>Market</a:t>
            </a:r>
            <a:r>
              <a:rPr sz="1600" b="1" kern="0" dirty="0">
                <a:solidFill>
                  <a:srgbClr val="0433FF"/>
                </a:solidFill>
                <a:sym typeface="Arial"/>
              </a:rPr>
              <a:t> Model</a:t>
            </a:r>
          </a:p>
          <a:p>
            <a:pPr algn="ctr" defTabSz="914366" hangingPunct="0">
              <a:defRPr sz="1400">
                <a:solidFill>
                  <a:srgbClr val="0433FF"/>
                </a:solidFill>
              </a:defRPr>
            </a:pPr>
            <a:r>
              <a:rPr lang="en-US" sz="1400" kern="0" dirty="0">
                <a:solidFill>
                  <a:srgbClr val="0433FF"/>
                </a:solidFill>
                <a:sym typeface="Arial"/>
              </a:rPr>
              <a:t>Quantitative Model of Market Opportunities to </a:t>
            </a:r>
          </a:p>
          <a:p>
            <a:pPr algn="ctr" defTabSz="914366" hangingPunct="0">
              <a:defRPr sz="1400">
                <a:solidFill>
                  <a:srgbClr val="0433FF"/>
                </a:solidFill>
              </a:defRPr>
            </a:pPr>
            <a:r>
              <a:rPr lang="en-US" sz="1400" kern="0" dirty="0">
                <a:solidFill>
                  <a:srgbClr val="0433FF"/>
                </a:solidFill>
                <a:sym typeface="Arial"/>
              </a:rPr>
              <a:t>be addressed</a:t>
            </a:r>
            <a:endParaRPr sz="1400" kern="0" dirty="0">
              <a:solidFill>
                <a:srgbClr val="0433FF"/>
              </a:solidFill>
              <a:sym typeface="Arial"/>
            </a:endParaRPr>
          </a:p>
        </p:txBody>
      </p:sp>
      <p:sp>
        <p:nvSpPr>
          <p:cNvPr id="10" name="Revenue Model…">
            <a:extLst>
              <a:ext uri="{FF2B5EF4-FFF2-40B4-BE49-F238E27FC236}">
                <a16:creationId xmlns:a16="http://schemas.microsoft.com/office/drawing/2014/main" id="{D2FB9B94-3AF1-4392-A2A2-27730577CA58}"/>
              </a:ext>
            </a:extLst>
          </p:cNvPr>
          <p:cNvSpPr txBox="1"/>
          <p:nvPr/>
        </p:nvSpPr>
        <p:spPr>
          <a:xfrm>
            <a:off x="3528428" y="2815343"/>
            <a:ext cx="1965751" cy="96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lgn="ctr" defTabSz="914366" hangingPunct="0">
              <a:defRPr sz="1600" b="1">
                <a:solidFill>
                  <a:srgbClr val="0433FF"/>
                </a:solidFill>
              </a:defRPr>
            </a:pPr>
            <a:r>
              <a:rPr lang="en-US" sz="1600" b="1" kern="0" dirty="0">
                <a:solidFill>
                  <a:srgbClr val="0433FF"/>
                </a:solidFill>
                <a:sym typeface="Arial"/>
              </a:rPr>
              <a:t>Operational</a:t>
            </a:r>
            <a:r>
              <a:rPr sz="1600" b="1" kern="0" dirty="0">
                <a:solidFill>
                  <a:srgbClr val="0433FF"/>
                </a:solidFill>
                <a:sym typeface="Arial"/>
              </a:rPr>
              <a:t> Model</a:t>
            </a:r>
          </a:p>
          <a:p>
            <a:pPr algn="ctr" defTabSz="914366" hangingPunct="0">
              <a:defRPr sz="1400">
                <a:solidFill>
                  <a:srgbClr val="0433FF"/>
                </a:solidFill>
              </a:defRPr>
            </a:pPr>
            <a:r>
              <a:rPr lang="en-US" sz="1400" kern="0" dirty="0">
                <a:solidFill>
                  <a:srgbClr val="0433FF"/>
                </a:solidFill>
                <a:sym typeface="Arial"/>
              </a:rPr>
              <a:t>Quantitative Model of </a:t>
            </a:r>
          </a:p>
          <a:p>
            <a:pPr algn="ctr" defTabSz="914366" hangingPunct="0">
              <a:defRPr sz="1400">
                <a:solidFill>
                  <a:srgbClr val="0433FF"/>
                </a:solidFill>
              </a:defRPr>
            </a:pPr>
            <a:r>
              <a:rPr lang="en-US" sz="1400" kern="0" dirty="0">
                <a:solidFill>
                  <a:srgbClr val="0433FF"/>
                </a:solidFill>
                <a:sym typeface="Arial"/>
              </a:rPr>
              <a:t>Operational Capabilities </a:t>
            </a:r>
          </a:p>
          <a:p>
            <a:pPr algn="ctr" defTabSz="914366" hangingPunct="0">
              <a:defRPr sz="1400">
                <a:solidFill>
                  <a:srgbClr val="0433FF"/>
                </a:solidFill>
              </a:defRPr>
            </a:pPr>
            <a:r>
              <a:rPr lang="en-US" sz="1400" kern="0" dirty="0">
                <a:solidFill>
                  <a:srgbClr val="0433FF"/>
                </a:solidFill>
                <a:sym typeface="Arial"/>
              </a:rPr>
              <a:t>to be Deployed</a:t>
            </a:r>
            <a:endParaRPr sz="1400" kern="0" dirty="0">
              <a:solidFill>
                <a:srgbClr val="0433FF"/>
              </a:solidFill>
              <a:sym typeface="Arial"/>
            </a:endParaRPr>
          </a:p>
        </p:txBody>
      </p:sp>
      <p:sp>
        <p:nvSpPr>
          <p:cNvPr id="11" name="Revenue Model…">
            <a:extLst>
              <a:ext uri="{FF2B5EF4-FFF2-40B4-BE49-F238E27FC236}">
                <a16:creationId xmlns:a16="http://schemas.microsoft.com/office/drawing/2014/main" id="{6296F9FA-969E-4005-BF79-64ED182A2D71}"/>
              </a:ext>
            </a:extLst>
          </p:cNvPr>
          <p:cNvSpPr txBox="1"/>
          <p:nvPr/>
        </p:nvSpPr>
        <p:spPr>
          <a:xfrm>
            <a:off x="3512553" y="4094739"/>
            <a:ext cx="1965751" cy="74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lgn="ctr" defTabSz="914366" hangingPunct="0">
              <a:defRPr sz="1600" b="1">
                <a:solidFill>
                  <a:srgbClr val="0433FF"/>
                </a:solidFill>
              </a:defRPr>
            </a:pPr>
            <a:r>
              <a:rPr lang="en-US" sz="1600" b="1" kern="0" dirty="0">
                <a:solidFill>
                  <a:srgbClr val="0433FF"/>
                </a:solidFill>
                <a:sym typeface="Arial"/>
              </a:rPr>
              <a:t>Investment</a:t>
            </a:r>
            <a:r>
              <a:rPr sz="1600" b="1" kern="0" dirty="0">
                <a:solidFill>
                  <a:srgbClr val="0433FF"/>
                </a:solidFill>
                <a:sym typeface="Arial"/>
              </a:rPr>
              <a:t> Model</a:t>
            </a:r>
          </a:p>
          <a:p>
            <a:pPr algn="ctr" defTabSz="914366" hangingPunct="0">
              <a:defRPr sz="1400">
                <a:solidFill>
                  <a:srgbClr val="0433FF"/>
                </a:solidFill>
              </a:defRPr>
            </a:pPr>
            <a:r>
              <a:rPr lang="en-US" sz="1400" kern="0" dirty="0">
                <a:solidFill>
                  <a:srgbClr val="0433FF"/>
                </a:solidFill>
                <a:sym typeface="Arial"/>
              </a:rPr>
              <a:t>New Capacities and Capabilities Expected</a:t>
            </a:r>
            <a:endParaRPr sz="1400" kern="0" dirty="0">
              <a:solidFill>
                <a:srgbClr val="0433FF"/>
              </a:solidFill>
              <a:sym typeface="Arial"/>
            </a:endParaRPr>
          </a:p>
        </p:txBody>
      </p:sp>
      <p:sp>
        <p:nvSpPr>
          <p:cNvPr id="13" name="TextBox 12">
            <a:extLst>
              <a:ext uri="{FF2B5EF4-FFF2-40B4-BE49-F238E27FC236}">
                <a16:creationId xmlns:a16="http://schemas.microsoft.com/office/drawing/2014/main" id="{3339BCDF-0AF8-47A8-A16E-A721308040DE}"/>
              </a:ext>
            </a:extLst>
          </p:cNvPr>
          <p:cNvSpPr txBox="1"/>
          <p:nvPr/>
        </p:nvSpPr>
        <p:spPr>
          <a:xfrm>
            <a:off x="3730448" y="5283719"/>
            <a:ext cx="14773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kern="0" dirty="0">
                <a:solidFill>
                  <a:srgbClr val="0000FF"/>
                </a:solidFill>
                <a:sym typeface="Arial"/>
              </a:rPr>
              <a:t>Nonmonetary</a:t>
            </a:r>
          </a:p>
        </p:txBody>
      </p:sp>
      <p:cxnSp>
        <p:nvCxnSpPr>
          <p:cNvPr id="68" name="Straight Arrow Connector 67">
            <a:extLst>
              <a:ext uri="{FF2B5EF4-FFF2-40B4-BE49-F238E27FC236}">
                <a16:creationId xmlns:a16="http://schemas.microsoft.com/office/drawing/2014/main" id="{7DA181B8-15D2-4898-AB45-8C49E7A99EF0}"/>
              </a:ext>
            </a:extLst>
          </p:cNvPr>
          <p:cNvCxnSpPr>
            <a:cxnSpLocks/>
          </p:cNvCxnSpPr>
          <p:nvPr/>
        </p:nvCxnSpPr>
        <p:spPr>
          <a:xfrm flipH="1">
            <a:off x="5260230" y="5502574"/>
            <a:ext cx="252988" cy="1"/>
          </a:xfrm>
          <a:prstGeom prst="straightConnector1">
            <a:avLst/>
          </a:prstGeom>
          <a:noFill/>
          <a:ln w="12700" cap="flat">
            <a:solidFill>
              <a:srgbClr val="0000FF"/>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76" name="Group 75">
            <a:extLst>
              <a:ext uri="{FF2B5EF4-FFF2-40B4-BE49-F238E27FC236}">
                <a16:creationId xmlns:a16="http://schemas.microsoft.com/office/drawing/2014/main" id="{CC821F1F-6AF4-41CA-9738-5D451914C081}"/>
              </a:ext>
            </a:extLst>
          </p:cNvPr>
          <p:cNvGrpSpPr/>
          <p:nvPr/>
        </p:nvGrpSpPr>
        <p:grpSpPr>
          <a:xfrm>
            <a:off x="8454139" y="783577"/>
            <a:ext cx="3558571" cy="4870922"/>
            <a:chOff x="5848368" y="744556"/>
            <a:chExt cx="3558571" cy="4870922"/>
          </a:xfrm>
        </p:grpSpPr>
        <p:grpSp>
          <p:nvGrpSpPr>
            <p:cNvPr id="77" name="Group">
              <a:extLst>
                <a:ext uri="{FF2B5EF4-FFF2-40B4-BE49-F238E27FC236}">
                  <a16:creationId xmlns:a16="http://schemas.microsoft.com/office/drawing/2014/main" id="{34F4776D-098B-4656-8E8D-9B161DA6225C}"/>
                </a:ext>
              </a:extLst>
            </p:cNvPr>
            <p:cNvGrpSpPr/>
            <p:nvPr/>
          </p:nvGrpSpPr>
          <p:grpSpPr>
            <a:xfrm>
              <a:off x="5848368" y="1347288"/>
              <a:ext cx="891634" cy="4037743"/>
              <a:chOff x="0" y="0"/>
              <a:chExt cx="891633" cy="4037742"/>
            </a:xfrm>
          </p:grpSpPr>
          <p:grpSp>
            <p:nvGrpSpPr>
              <p:cNvPr id="87" name="Group">
                <a:extLst>
                  <a:ext uri="{FF2B5EF4-FFF2-40B4-BE49-F238E27FC236}">
                    <a16:creationId xmlns:a16="http://schemas.microsoft.com/office/drawing/2014/main" id="{F946E0D4-80BC-4511-A189-EBA4B0BA4279}"/>
                  </a:ext>
                </a:extLst>
              </p:cNvPr>
              <p:cNvGrpSpPr/>
              <p:nvPr/>
            </p:nvGrpSpPr>
            <p:grpSpPr>
              <a:xfrm>
                <a:off x="0" y="0"/>
                <a:ext cx="645051" cy="4037743"/>
                <a:chOff x="0" y="0"/>
                <a:chExt cx="645050" cy="4037742"/>
              </a:xfrm>
            </p:grpSpPr>
            <p:sp>
              <p:nvSpPr>
                <p:cNvPr id="89" name="Rounded Rectangle">
                  <a:extLst>
                    <a:ext uri="{FF2B5EF4-FFF2-40B4-BE49-F238E27FC236}">
                      <a16:creationId xmlns:a16="http://schemas.microsoft.com/office/drawing/2014/main" id="{90B9772D-D0E7-46F0-B6FB-25520E62E258}"/>
                    </a:ext>
                  </a:extLst>
                </p:cNvPr>
                <p:cNvSpPr/>
                <p:nvPr/>
              </p:nvSpPr>
              <p:spPr>
                <a:xfrm>
                  <a:off x="100916" y="67156"/>
                  <a:ext cx="544135" cy="3788868"/>
                </a:xfrm>
                <a:prstGeom prst="roundRect">
                  <a:avLst>
                    <a:gd name="adj" fmla="val 37303"/>
                  </a:avLst>
                </a:prstGeom>
                <a:noFill/>
                <a:ln w="38100" cap="flat">
                  <a:solidFill>
                    <a:srgbClr val="0433FF"/>
                  </a:solidFill>
                  <a:prstDash val="solid"/>
                  <a:miter lim="800000"/>
                </a:ln>
                <a:effectLst/>
              </p:spPr>
              <p:txBody>
                <a:bodyPr wrap="square" lIns="45719" tIns="45719" rIns="45719" bIns="45719" numCol="1" anchor="ctr">
                  <a:noAutofit/>
                </a:bodyPr>
                <a:lstStyle/>
                <a:p>
                  <a:pPr hangingPunct="0"/>
                  <a:endParaRPr kern="0">
                    <a:solidFill>
                      <a:srgbClr val="000000"/>
                    </a:solidFill>
                    <a:sym typeface="Arial"/>
                  </a:endParaRPr>
                </a:p>
              </p:txBody>
            </p:sp>
            <p:sp>
              <p:nvSpPr>
                <p:cNvPr id="90" name="Rectangle">
                  <a:extLst>
                    <a:ext uri="{FF2B5EF4-FFF2-40B4-BE49-F238E27FC236}">
                      <a16:creationId xmlns:a16="http://schemas.microsoft.com/office/drawing/2014/main" id="{8F1DB37B-D209-4D1F-8286-B1079791AAAB}"/>
                    </a:ext>
                  </a:extLst>
                </p:cNvPr>
                <p:cNvSpPr/>
                <p:nvPr/>
              </p:nvSpPr>
              <p:spPr>
                <a:xfrm>
                  <a:off x="0" y="0"/>
                  <a:ext cx="432857" cy="403774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hangingPunct="0"/>
                  <a:endParaRPr kern="0">
                    <a:solidFill>
                      <a:srgbClr val="000000"/>
                    </a:solidFill>
                    <a:sym typeface="Arial"/>
                  </a:endParaRPr>
                </a:p>
              </p:txBody>
            </p:sp>
          </p:grpSp>
          <p:sp>
            <p:nvSpPr>
              <p:cNvPr id="88" name="Arrow">
                <a:extLst>
                  <a:ext uri="{FF2B5EF4-FFF2-40B4-BE49-F238E27FC236}">
                    <a16:creationId xmlns:a16="http://schemas.microsoft.com/office/drawing/2014/main" id="{C849E1D5-97B9-49F4-9C73-9CAFFD79ABAA}"/>
                  </a:ext>
                </a:extLst>
              </p:cNvPr>
              <p:cNvSpPr/>
              <p:nvPr/>
            </p:nvSpPr>
            <p:spPr>
              <a:xfrm>
                <a:off x="644610" y="1876872"/>
                <a:ext cx="247024" cy="154740"/>
              </a:xfrm>
              <a:prstGeom prst="rightArrow">
                <a:avLst>
                  <a:gd name="adj1" fmla="val 32000"/>
                  <a:gd name="adj2" fmla="val 496566"/>
                </a:avLst>
              </a:prstGeom>
              <a:solidFill>
                <a:srgbClr val="0433FF"/>
              </a:solidFill>
              <a:ln w="38100" cap="flat">
                <a:solidFill>
                  <a:srgbClr val="0433FF"/>
                </a:solidFill>
                <a:prstDash val="solid"/>
                <a:miter lim="800000"/>
              </a:ln>
              <a:effectLst/>
            </p:spPr>
            <p:txBody>
              <a:bodyPr wrap="square" lIns="45719" tIns="45719" rIns="45719" bIns="45719" numCol="1" anchor="ctr">
                <a:noAutofit/>
              </a:bodyPr>
              <a:lstStyle/>
              <a:p>
                <a:pPr hangingPunct="0"/>
                <a:endParaRPr kern="0">
                  <a:solidFill>
                    <a:srgbClr val="000000"/>
                  </a:solidFill>
                  <a:sym typeface="Arial"/>
                </a:endParaRPr>
              </a:p>
            </p:txBody>
          </p:sp>
        </p:grpSp>
        <p:sp>
          <p:nvSpPr>
            <p:cNvPr id="78" name="Outputs">
              <a:extLst>
                <a:ext uri="{FF2B5EF4-FFF2-40B4-BE49-F238E27FC236}">
                  <a16:creationId xmlns:a16="http://schemas.microsoft.com/office/drawing/2014/main" id="{5122BBEF-A8CD-4879-8137-E46CA565BC92}"/>
                </a:ext>
              </a:extLst>
            </p:cNvPr>
            <p:cNvSpPr txBox="1"/>
            <p:nvPr/>
          </p:nvSpPr>
          <p:spPr>
            <a:xfrm>
              <a:off x="7555399" y="5269231"/>
              <a:ext cx="982549"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008F00"/>
                  </a:solidFill>
                </a:defRPr>
              </a:lvl1pPr>
            </a:lstStyle>
            <a:p>
              <a:pPr hangingPunct="0"/>
              <a:r>
                <a:rPr lang="en-US" kern="0" dirty="0">
                  <a:sym typeface="Arial"/>
                </a:rPr>
                <a:t>Results</a:t>
              </a:r>
              <a:endParaRPr kern="0" dirty="0">
                <a:sym typeface="Arial"/>
              </a:endParaRPr>
            </a:p>
          </p:txBody>
        </p:sp>
        <p:sp>
          <p:nvSpPr>
            <p:cNvPr id="79" name="Decision Making">
              <a:extLst>
                <a:ext uri="{FF2B5EF4-FFF2-40B4-BE49-F238E27FC236}">
                  <a16:creationId xmlns:a16="http://schemas.microsoft.com/office/drawing/2014/main" id="{4112D40C-4C2A-498E-9C86-9C42271CB358}"/>
                </a:ext>
              </a:extLst>
            </p:cNvPr>
            <p:cNvSpPr txBox="1"/>
            <p:nvPr/>
          </p:nvSpPr>
          <p:spPr>
            <a:xfrm>
              <a:off x="6621141" y="744556"/>
              <a:ext cx="2785798" cy="777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b="1">
                  <a:solidFill>
                    <a:srgbClr val="008F00"/>
                  </a:solidFill>
                </a:defRPr>
              </a:pPr>
              <a:r>
                <a:rPr b="1" kern="0" dirty="0">
                  <a:solidFill>
                    <a:srgbClr val="008F00"/>
                  </a:solidFill>
                  <a:sym typeface="Arial"/>
                </a:rPr>
                <a:t>Strategy Execution</a:t>
              </a:r>
            </a:p>
            <a:p>
              <a:pPr algn="ctr" defTabSz="914366" hangingPunct="0">
                <a:defRPr sz="1400" b="1" i="1">
                  <a:solidFill>
                    <a:srgbClr val="008F00"/>
                  </a:solidFill>
                </a:defRPr>
              </a:pPr>
              <a:r>
                <a:rPr sz="1400" b="1" i="1" kern="0" dirty="0">
                  <a:solidFill>
                    <a:srgbClr val="008F00"/>
                  </a:solidFill>
                  <a:sym typeface="Arial"/>
                </a:rPr>
                <a:t>(Forecasting &amp; Decision Making)</a:t>
              </a:r>
            </a:p>
          </p:txBody>
        </p:sp>
        <p:sp>
          <p:nvSpPr>
            <p:cNvPr id="80" name="Portfolio Mgt…">
              <a:extLst>
                <a:ext uri="{FF2B5EF4-FFF2-40B4-BE49-F238E27FC236}">
                  <a16:creationId xmlns:a16="http://schemas.microsoft.com/office/drawing/2014/main" id="{7AEC0F68-6402-4913-AE05-0292A982B174}"/>
                </a:ext>
              </a:extLst>
            </p:cNvPr>
            <p:cNvSpPr txBox="1"/>
            <p:nvPr/>
          </p:nvSpPr>
          <p:spPr>
            <a:xfrm>
              <a:off x="7075239" y="1672270"/>
              <a:ext cx="1942869" cy="900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08F00"/>
                  </a:solidFill>
                </a:defRPr>
              </a:pPr>
              <a:r>
                <a:rPr sz="1600" b="1" kern="0">
                  <a:solidFill>
                    <a:srgbClr val="008F00"/>
                  </a:solidFill>
                  <a:sym typeface="Arial"/>
                </a:rPr>
                <a:t>Revenue Mgt</a:t>
              </a:r>
            </a:p>
            <a:p>
              <a:pPr algn="ctr" defTabSz="914366" hangingPunct="0">
                <a:defRPr sz="1400">
                  <a:solidFill>
                    <a:srgbClr val="008F00"/>
                  </a:solidFill>
                </a:defRPr>
              </a:pPr>
              <a:r>
                <a:rPr sz="1400" kern="0">
                  <a:solidFill>
                    <a:srgbClr val="008F00"/>
                  </a:solidFill>
                  <a:sym typeface="Arial"/>
                </a:rPr>
                <a:t>Products, Services, Customers,</a:t>
              </a:r>
              <a:endParaRPr sz="2000" kern="0">
                <a:solidFill>
                  <a:srgbClr val="008F00"/>
                </a:solidFill>
                <a:sym typeface="Arial"/>
              </a:endParaRPr>
            </a:p>
            <a:p>
              <a:pPr algn="ctr" defTabSz="914366" hangingPunct="0">
                <a:defRPr sz="1400">
                  <a:solidFill>
                    <a:srgbClr val="008F00"/>
                  </a:solidFill>
                </a:defRPr>
              </a:pPr>
              <a:r>
                <a:rPr sz="1400" kern="0">
                  <a:solidFill>
                    <a:srgbClr val="008F00"/>
                  </a:solidFill>
                  <a:sym typeface="Arial"/>
                </a:rPr>
                <a:t>Channels, or SBUs</a:t>
              </a:r>
            </a:p>
          </p:txBody>
        </p:sp>
        <p:sp>
          <p:nvSpPr>
            <p:cNvPr id="81" name="Business Mgt…">
              <a:extLst>
                <a:ext uri="{FF2B5EF4-FFF2-40B4-BE49-F238E27FC236}">
                  <a16:creationId xmlns:a16="http://schemas.microsoft.com/office/drawing/2014/main" id="{EB0CF60A-4286-4F2F-BA68-70DC6DE74732}"/>
                </a:ext>
              </a:extLst>
            </p:cNvPr>
            <p:cNvSpPr txBox="1"/>
            <p:nvPr/>
          </p:nvSpPr>
          <p:spPr>
            <a:xfrm>
              <a:off x="7083232" y="3017279"/>
              <a:ext cx="1861615" cy="746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08F00"/>
                  </a:solidFill>
                </a:defRPr>
              </a:pPr>
              <a:r>
                <a:rPr lang="en-US" sz="1600" b="1" kern="0" dirty="0">
                  <a:solidFill>
                    <a:srgbClr val="008F00"/>
                  </a:solidFill>
                  <a:sym typeface="Arial"/>
                </a:rPr>
                <a:t>Operations</a:t>
              </a:r>
              <a:r>
                <a:rPr sz="1600" b="1" kern="0" dirty="0">
                  <a:solidFill>
                    <a:srgbClr val="008F00"/>
                  </a:solidFill>
                  <a:sym typeface="Arial"/>
                </a:rPr>
                <a:t> Mgt</a:t>
              </a:r>
            </a:p>
            <a:p>
              <a:pPr algn="ctr" defTabSz="914366" hangingPunct="0">
                <a:defRPr sz="1400">
                  <a:solidFill>
                    <a:srgbClr val="008F00"/>
                  </a:solidFill>
                </a:defRPr>
              </a:pPr>
              <a:r>
                <a:rPr sz="1400" kern="0" dirty="0">
                  <a:solidFill>
                    <a:srgbClr val="008F00"/>
                  </a:solidFill>
                  <a:sym typeface="Arial"/>
                </a:rPr>
                <a:t>Processes </a:t>
              </a:r>
              <a:r>
                <a:rPr lang="en-US" sz="1400" kern="0" dirty="0">
                  <a:solidFill>
                    <a:srgbClr val="008F00"/>
                  </a:solidFill>
                  <a:sym typeface="Arial"/>
                </a:rPr>
                <a:t>and</a:t>
              </a:r>
            </a:p>
            <a:p>
              <a:pPr algn="ctr" defTabSz="914366" hangingPunct="0">
                <a:defRPr sz="1400">
                  <a:solidFill>
                    <a:srgbClr val="008F00"/>
                  </a:solidFill>
                </a:defRPr>
              </a:pPr>
              <a:r>
                <a:rPr lang="en-US" sz="1400" kern="0" dirty="0">
                  <a:solidFill>
                    <a:srgbClr val="008F00"/>
                  </a:solidFill>
                  <a:sym typeface="Arial"/>
                </a:rPr>
                <a:t>Costs</a:t>
              </a:r>
              <a:endParaRPr sz="1400" kern="0" dirty="0">
                <a:solidFill>
                  <a:srgbClr val="008F00"/>
                </a:solidFill>
                <a:sym typeface="Arial"/>
              </a:endParaRPr>
            </a:p>
          </p:txBody>
        </p:sp>
        <p:sp>
          <p:nvSpPr>
            <p:cNvPr id="82" name="Rounded Rectangle">
              <a:extLst>
                <a:ext uri="{FF2B5EF4-FFF2-40B4-BE49-F238E27FC236}">
                  <a16:creationId xmlns:a16="http://schemas.microsoft.com/office/drawing/2014/main" id="{E2914E78-D29F-4B8F-B610-B265EA35B747}"/>
                </a:ext>
              </a:extLst>
            </p:cNvPr>
            <p:cNvSpPr/>
            <p:nvPr/>
          </p:nvSpPr>
          <p:spPr>
            <a:xfrm>
              <a:off x="6964553" y="1575275"/>
              <a:ext cx="2098974" cy="1053251"/>
            </a:xfrm>
            <a:prstGeom prst="roundRect">
              <a:avLst>
                <a:gd name="adj" fmla="val 39126"/>
              </a:avLst>
            </a:prstGeom>
            <a:ln w="38100">
              <a:solidFill>
                <a:srgbClr val="008F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83" name="Rounded Rectangle">
              <a:extLst>
                <a:ext uri="{FF2B5EF4-FFF2-40B4-BE49-F238E27FC236}">
                  <a16:creationId xmlns:a16="http://schemas.microsoft.com/office/drawing/2014/main" id="{253586A2-76DF-44A0-820F-BEBDF2F5609E}"/>
                </a:ext>
              </a:extLst>
            </p:cNvPr>
            <p:cNvSpPr/>
            <p:nvPr/>
          </p:nvSpPr>
          <p:spPr>
            <a:xfrm>
              <a:off x="6999817" y="2848796"/>
              <a:ext cx="2028446" cy="1053251"/>
            </a:xfrm>
            <a:prstGeom prst="roundRect">
              <a:avLst>
                <a:gd name="adj" fmla="val 39126"/>
              </a:avLst>
            </a:prstGeom>
            <a:ln w="38100">
              <a:solidFill>
                <a:srgbClr val="008F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84" name="Rounded Rectangle">
              <a:extLst>
                <a:ext uri="{FF2B5EF4-FFF2-40B4-BE49-F238E27FC236}">
                  <a16:creationId xmlns:a16="http://schemas.microsoft.com/office/drawing/2014/main" id="{C23BF25D-2545-4264-8C13-BFE3E52A5BDC}"/>
                </a:ext>
              </a:extLst>
            </p:cNvPr>
            <p:cNvSpPr/>
            <p:nvPr/>
          </p:nvSpPr>
          <p:spPr>
            <a:xfrm>
              <a:off x="6999884" y="4064986"/>
              <a:ext cx="2028446" cy="1053251"/>
            </a:xfrm>
            <a:prstGeom prst="roundRect">
              <a:avLst>
                <a:gd name="adj" fmla="val 39126"/>
              </a:avLst>
            </a:prstGeom>
            <a:ln w="38100">
              <a:solidFill>
                <a:srgbClr val="008F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85" name="Rectangle">
              <a:extLst>
                <a:ext uri="{FF2B5EF4-FFF2-40B4-BE49-F238E27FC236}">
                  <a16:creationId xmlns:a16="http://schemas.microsoft.com/office/drawing/2014/main" id="{247655E5-A124-4C87-87BE-9B22D33913A6}"/>
                </a:ext>
              </a:extLst>
            </p:cNvPr>
            <p:cNvSpPr/>
            <p:nvPr/>
          </p:nvSpPr>
          <p:spPr>
            <a:xfrm>
              <a:off x="6852105" y="1491148"/>
              <a:ext cx="2356504" cy="3686221"/>
            </a:xfrm>
            <a:prstGeom prst="rect">
              <a:avLst/>
            </a:prstGeom>
            <a:ln w="25400">
              <a:solidFill>
                <a:srgbClr val="008F00"/>
              </a:solidFill>
              <a:custDash>
                <a:ds d="200000" sp="200000"/>
              </a:custDash>
              <a:miter lim="400000"/>
            </a:ln>
          </p:spPr>
          <p:txBody>
            <a:bodyPr lIns="45719" rIns="45719" anchor="ctr"/>
            <a:lstStyle/>
            <a:p>
              <a:pPr hangingPunct="0"/>
              <a:endParaRPr kern="0">
                <a:solidFill>
                  <a:srgbClr val="000000"/>
                </a:solidFill>
                <a:sym typeface="Arial"/>
              </a:endParaRPr>
            </a:p>
          </p:txBody>
        </p:sp>
        <p:sp>
          <p:nvSpPr>
            <p:cNvPr id="86" name="Investment Mgt…">
              <a:extLst>
                <a:ext uri="{FF2B5EF4-FFF2-40B4-BE49-F238E27FC236}">
                  <a16:creationId xmlns:a16="http://schemas.microsoft.com/office/drawing/2014/main" id="{F1ED6284-F76C-4849-92A8-3287FF9AC813}"/>
                </a:ext>
              </a:extLst>
            </p:cNvPr>
            <p:cNvSpPr txBox="1"/>
            <p:nvPr/>
          </p:nvSpPr>
          <p:spPr>
            <a:xfrm>
              <a:off x="7051457" y="4103545"/>
              <a:ext cx="1916827" cy="992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08F00"/>
                  </a:solidFill>
                </a:defRPr>
              </a:pPr>
              <a:r>
                <a:rPr lang="en-US" sz="1600" b="1" kern="0" dirty="0">
                  <a:solidFill>
                    <a:srgbClr val="008F00"/>
                  </a:solidFill>
                  <a:sym typeface="Arial"/>
                </a:rPr>
                <a:t>Resource &amp; </a:t>
              </a:r>
              <a:r>
                <a:rPr sz="1600" b="1" kern="0" dirty="0">
                  <a:solidFill>
                    <a:srgbClr val="008F00"/>
                  </a:solidFill>
                  <a:sym typeface="Arial"/>
                </a:rPr>
                <a:t>Investment Mgt</a:t>
              </a:r>
            </a:p>
            <a:p>
              <a:pPr algn="ctr" defTabSz="914366" hangingPunct="0">
                <a:defRPr sz="1400">
                  <a:solidFill>
                    <a:srgbClr val="008F00"/>
                  </a:solidFill>
                </a:defRPr>
              </a:pPr>
              <a:r>
                <a:rPr sz="1400" kern="0" dirty="0">
                  <a:solidFill>
                    <a:srgbClr val="008F00"/>
                  </a:solidFill>
                  <a:sym typeface="Arial"/>
                </a:rPr>
                <a:t>Tangible and </a:t>
              </a:r>
            </a:p>
            <a:p>
              <a:pPr algn="ctr" defTabSz="914366" hangingPunct="0">
                <a:defRPr sz="1400">
                  <a:solidFill>
                    <a:srgbClr val="008F00"/>
                  </a:solidFill>
                </a:defRPr>
              </a:pPr>
              <a:r>
                <a:rPr sz="1400" kern="0" dirty="0">
                  <a:solidFill>
                    <a:srgbClr val="008F00"/>
                  </a:solidFill>
                  <a:sym typeface="Arial"/>
                </a:rPr>
                <a:t>Intangible Assets </a:t>
              </a:r>
            </a:p>
          </p:txBody>
        </p:sp>
      </p:grpSp>
      <p:sp>
        <p:nvSpPr>
          <p:cNvPr id="222" name="Monetization"/>
          <p:cNvSpPr txBox="1"/>
          <p:nvPr/>
        </p:nvSpPr>
        <p:spPr>
          <a:xfrm>
            <a:off x="4923970" y="768073"/>
            <a:ext cx="2344060" cy="53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b="1">
                <a:solidFill>
                  <a:srgbClr val="0433FF"/>
                </a:solidFill>
              </a:defRPr>
            </a:pPr>
            <a:r>
              <a:rPr b="1" kern="0" dirty="0">
                <a:solidFill>
                  <a:srgbClr val="0433FF"/>
                </a:solidFill>
                <a:sym typeface="Arial"/>
              </a:rPr>
              <a:t>Strategy Validation</a:t>
            </a:r>
          </a:p>
          <a:p>
            <a:pPr algn="ctr" defTabSz="914366" hangingPunct="0">
              <a:defRPr sz="1400" b="1" i="1">
                <a:solidFill>
                  <a:srgbClr val="0433FF"/>
                </a:solidFill>
              </a:defRPr>
            </a:pPr>
            <a:r>
              <a:rPr sz="1400" b="1" i="1" kern="0" dirty="0">
                <a:solidFill>
                  <a:srgbClr val="0433FF"/>
                </a:solidFill>
                <a:sym typeface="Arial"/>
              </a:rPr>
              <a:t>(Causal Models)</a:t>
            </a:r>
          </a:p>
        </p:txBody>
      </p:sp>
      <p:sp>
        <p:nvSpPr>
          <p:cNvPr id="223" name="Revenue Model…"/>
          <p:cNvSpPr txBox="1"/>
          <p:nvPr/>
        </p:nvSpPr>
        <p:spPr>
          <a:xfrm>
            <a:off x="6833975" y="1576680"/>
            <a:ext cx="1965751" cy="900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433FF"/>
                </a:solidFill>
              </a:defRPr>
            </a:pPr>
            <a:r>
              <a:rPr sz="1600" b="1" kern="0" dirty="0">
                <a:solidFill>
                  <a:srgbClr val="0433FF"/>
                </a:solidFill>
                <a:sym typeface="Arial"/>
              </a:rPr>
              <a:t>Revenue Model</a:t>
            </a:r>
          </a:p>
          <a:p>
            <a:pPr algn="ctr" defTabSz="914366" hangingPunct="0">
              <a:defRPr sz="1400">
                <a:solidFill>
                  <a:srgbClr val="0433FF"/>
                </a:solidFill>
              </a:defRPr>
            </a:pPr>
            <a:r>
              <a:rPr sz="1400" kern="0" dirty="0">
                <a:solidFill>
                  <a:srgbClr val="0433FF"/>
                </a:solidFill>
                <a:sym typeface="Arial"/>
              </a:rPr>
              <a:t>Pricing, Capacity, Marketing, Channels, and Regulation</a:t>
            </a:r>
          </a:p>
        </p:txBody>
      </p:sp>
      <p:sp>
        <p:nvSpPr>
          <p:cNvPr id="224" name="Cost Model…"/>
          <p:cNvSpPr txBox="1"/>
          <p:nvPr/>
        </p:nvSpPr>
        <p:spPr>
          <a:xfrm>
            <a:off x="6929055" y="2867872"/>
            <a:ext cx="1704755" cy="900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433FF"/>
                </a:solidFill>
              </a:defRPr>
            </a:pPr>
            <a:r>
              <a:rPr sz="1600" b="1" kern="0" dirty="0">
                <a:solidFill>
                  <a:srgbClr val="0433FF"/>
                </a:solidFill>
                <a:sym typeface="Arial"/>
              </a:rPr>
              <a:t>Cost Model</a:t>
            </a:r>
          </a:p>
          <a:p>
            <a:pPr algn="ctr" defTabSz="914366" hangingPunct="0">
              <a:defRPr sz="1400">
                <a:solidFill>
                  <a:srgbClr val="0433FF"/>
                </a:solidFill>
              </a:defRPr>
            </a:pPr>
            <a:r>
              <a:rPr sz="1400" kern="0" dirty="0">
                <a:solidFill>
                  <a:srgbClr val="0433FF"/>
                </a:solidFill>
                <a:sym typeface="Arial"/>
              </a:rPr>
              <a:t>Based on the </a:t>
            </a:r>
            <a:endParaRPr sz="2000" kern="0" dirty="0">
              <a:solidFill>
                <a:srgbClr val="0433FF"/>
              </a:solidFill>
              <a:sym typeface="Arial"/>
            </a:endParaRPr>
          </a:p>
          <a:p>
            <a:pPr algn="ctr" defTabSz="914366" hangingPunct="0">
              <a:defRPr sz="1400" b="1">
                <a:solidFill>
                  <a:srgbClr val="0433FF"/>
                </a:solidFill>
              </a:defRPr>
            </a:pPr>
            <a:r>
              <a:rPr sz="1400" b="1" kern="0" dirty="0">
                <a:solidFill>
                  <a:srgbClr val="0433FF"/>
                </a:solidFill>
                <a:sym typeface="Arial"/>
              </a:rPr>
              <a:t>IMA’s </a:t>
            </a:r>
            <a:r>
              <a:rPr sz="1400" b="1" i="1" kern="0" dirty="0">
                <a:solidFill>
                  <a:srgbClr val="0433FF"/>
                </a:solidFill>
                <a:sym typeface="Arial"/>
              </a:rPr>
              <a:t>Managerial</a:t>
            </a:r>
            <a:endParaRPr sz="2000" b="1" i="1" kern="0" dirty="0">
              <a:solidFill>
                <a:srgbClr val="0433FF"/>
              </a:solidFill>
              <a:sym typeface="Arial"/>
            </a:endParaRPr>
          </a:p>
          <a:p>
            <a:pPr algn="ctr" defTabSz="914366" hangingPunct="0">
              <a:defRPr sz="1400" b="1" i="1">
                <a:solidFill>
                  <a:srgbClr val="0433FF"/>
                </a:solidFill>
              </a:defRPr>
            </a:pPr>
            <a:r>
              <a:rPr sz="1400" b="1" i="1" kern="0" dirty="0">
                <a:solidFill>
                  <a:srgbClr val="0433FF"/>
                </a:solidFill>
                <a:sym typeface="Arial"/>
              </a:rPr>
              <a:t>Costing Concepts</a:t>
            </a:r>
          </a:p>
        </p:txBody>
      </p:sp>
      <p:sp>
        <p:nvSpPr>
          <p:cNvPr id="225" name="Rounded Rectangle"/>
          <p:cNvSpPr/>
          <p:nvPr/>
        </p:nvSpPr>
        <p:spPr>
          <a:xfrm>
            <a:off x="6715483" y="1530779"/>
            <a:ext cx="2131900" cy="1053362"/>
          </a:xfrm>
          <a:prstGeom prst="roundRect">
            <a:avLst>
              <a:gd name="adj" fmla="val 39121"/>
            </a:avLst>
          </a:prstGeom>
          <a:ln w="38100">
            <a:solidFill>
              <a:srgbClr val="0433FF"/>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231" name="Rounded Rectangle"/>
          <p:cNvSpPr/>
          <p:nvPr/>
        </p:nvSpPr>
        <p:spPr>
          <a:xfrm>
            <a:off x="6709125" y="2807463"/>
            <a:ext cx="2144616" cy="1051076"/>
          </a:xfrm>
          <a:prstGeom prst="roundRect">
            <a:avLst>
              <a:gd name="adj" fmla="val 39206"/>
            </a:avLst>
          </a:prstGeom>
          <a:ln w="38100">
            <a:solidFill>
              <a:srgbClr val="0433FF"/>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236" name="Cost Model…"/>
          <p:cNvSpPr txBox="1"/>
          <p:nvPr/>
        </p:nvSpPr>
        <p:spPr>
          <a:xfrm>
            <a:off x="6886043" y="4073450"/>
            <a:ext cx="1861615" cy="1054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hangingPunct="0"/>
            <a:r>
              <a:rPr lang="en-US" sz="1600" b="1" kern="0" dirty="0">
                <a:solidFill>
                  <a:srgbClr val="0000FF"/>
                </a:solidFill>
                <a:sym typeface="Arial"/>
              </a:rPr>
              <a:t>Investment, Capital Preservation  &amp; Cost of Capital</a:t>
            </a:r>
          </a:p>
        </p:txBody>
      </p:sp>
      <p:sp>
        <p:nvSpPr>
          <p:cNvPr id="237" name="Rounded Rectangle"/>
          <p:cNvSpPr/>
          <p:nvPr/>
        </p:nvSpPr>
        <p:spPr>
          <a:xfrm>
            <a:off x="6744543" y="4073659"/>
            <a:ext cx="2144616" cy="1051076"/>
          </a:xfrm>
          <a:prstGeom prst="roundRect">
            <a:avLst>
              <a:gd name="adj" fmla="val 39206"/>
            </a:avLst>
          </a:prstGeom>
          <a:ln w="38100">
            <a:solidFill>
              <a:srgbClr val="0433FF"/>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C4221468-295C-41AF-8729-A6A3FDDD9DAA}"/>
              </a:ext>
            </a:extLst>
          </p:cNvPr>
          <p:cNvSpPr txBox="1"/>
          <p:nvPr/>
        </p:nvSpPr>
        <p:spPr>
          <a:xfrm>
            <a:off x="7336384" y="5327221"/>
            <a:ext cx="10541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kern="0" dirty="0">
                <a:solidFill>
                  <a:srgbClr val="0000FF"/>
                </a:solidFill>
                <a:sym typeface="Arial"/>
              </a:rPr>
              <a:t>Monetary</a:t>
            </a:r>
          </a:p>
        </p:txBody>
      </p:sp>
      <p:cxnSp>
        <p:nvCxnSpPr>
          <p:cNvPr id="17" name="Straight Arrow Connector 16">
            <a:extLst>
              <a:ext uri="{FF2B5EF4-FFF2-40B4-BE49-F238E27FC236}">
                <a16:creationId xmlns:a16="http://schemas.microsoft.com/office/drawing/2014/main" id="{704192F9-AEFA-4685-A2B8-463F2C9C3E68}"/>
              </a:ext>
            </a:extLst>
          </p:cNvPr>
          <p:cNvCxnSpPr/>
          <p:nvPr/>
        </p:nvCxnSpPr>
        <p:spPr>
          <a:xfrm>
            <a:off x="6886043" y="5502574"/>
            <a:ext cx="252988" cy="0"/>
          </a:xfrm>
          <a:prstGeom prst="straightConnector1">
            <a:avLst/>
          </a:prstGeom>
          <a:noFill/>
          <a:ln w="12700" cap="flat">
            <a:solidFill>
              <a:srgbClr val="0000FF"/>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5" name="Line">
            <a:extLst>
              <a:ext uri="{FF2B5EF4-FFF2-40B4-BE49-F238E27FC236}">
                <a16:creationId xmlns:a16="http://schemas.microsoft.com/office/drawing/2014/main" id="{616783D9-698D-4A69-A4A2-876393AFE00E}"/>
              </a:ext>
            </a:extLst>
          </p:cNvPr>
          <p:cNvSpPr/>
          <p:nvPr/>
        </p:nvSpPr>
        <p:spPr>
          <a:xfrm flipV="1">
            <a:off x="7750154" y="3832411"/>
            <a:ext cx="0" cy="241248"/>
          </a:xfrm>
          <a:prstGeom prst="line">
            <a:avLst/>
          </a:prstGeom>
          <a:ln w="50800">
            <a:solidFill>
              <a:srgbClr val="0000FF"/>
            </a:solidFill>
            <a:miter/>
            <a:tailEnd type="triangle"/>
          </a:ln>
        </p:spPr>
        <p:txBody>
          <a:bodyPr lIns="45719" rIns="45719"/>
          <a:lstStyle/>
          <a:p>
            <a:pPr hangingPunct="0"/>
            <a:endParaRPr kern="0">
              <a:solidFill>
                <a:srgbClr val="000000"/>
              </a:solidFill>
              <a:sym typeface="Arial"/>
            </a:endParaRPr>
          </a:p>
        </p:txBody>
      </p:sp>
      <p:sp>
        <p:nvSpPr>
          <p:cNvPr id="61" name="Data…"/>
          <p:cNvSpPr/>
          <p:nvPr/>
        </p:nvSpPr>
        <p:spPr>
          <a:xfrm rot="16200000">
            <a:off x="-1428053" y="3034902"/>
            <a:ext cx="3618460" cy="558007"/>
          </a:xfrm>
          <a:prstGeom prst="rect">
            <a:avLst/>
          </a:prstGeom>
          <a:ln w="254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hangingPunct="0">
              <a:defRPr sz="1600" b="1"/>
            </a:pPr>
            <a:r>
              <a:rPr lang="en-US" sz="1600" b="1" kern="0" dirty="0">
                <a:solidFill>
                  <a:srgbClr val="000000"/>
                </a:solidFill>
                <a:latin typeface="Franklin Gothic Book" panose="020B0503020102020204" pitchFamily="34" charset="0"/>
                <a:sym typeface="Arial"/>
              </a:rPr>
              <a:t>Internal and External </a:t>
            </a:r>
            <a:r>
              <a:rPr sz="1600" b="1" kern="0" dirty="0">
                <a:solidFill>
                  <a:srgbClr val="000000"/>
                </a:solidFill>
                <a:latin typeface="Franklin Gothic Book" panose="020B0503020102020204" pitchFamily="34" charset="0"/>
                <a:sym typeface="Arial"/>
              </a:rPr>
              <a:t>Data</a:t>
            </a:r>
          </a:p>
          <a:p>
            <a:pPr algn="ctr" hangingPunct="0">
              <a:defRPr sz="1500" i="1"/>
            </a:pPr>
            <a:r>
              <a:rPr sz="1500" i="1" kern="0" dirty="0">
                <a:solidFill>
                  <a:srgbClr val="000000"/>
                </a:solidFill>
                <a:latin typeface="Franklin Gothic Book" panose="020B0503020102020204" pitchFamily="34" charset="0"/>
                <a:sym typeface="Arial"/>
              </a:rPr>
              <a:t>Forecasted, planned, or actual</a:t>
            </a:r>
          </a:p>
        </p:txBody>
      </p:sp>
      <p:sp>
        <p:nvSpPr>
          <p:cNvPr id="62" name="Line"/>
          <p:cNvSpPr/>
          <p:nvPr/>
        </p:nvSpPr>
        <p:spPr>
          <a:xfrm flipV="1">
            <a:off x="652287" y="3279294"/>
            <a:ext cx="265355" cy="16897"/>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63" name="Line"/>
          <p:cNvSpPr/>
          <p:nvPr/>
        </p:nvSpPr>
        <p:spPr>
          <a:xfrm>
            <a:off x="656643" y="4624253"/>
            <a:ext cx="260999" cy="9981"/>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64" name="Line"/>
          <p:cNvSpPr/>
          <p:nvPr/>
        </p:nvSpPr>
        <p:spPr>
          <a:xfrm>
            <a:off x="647937" y="2046506"/>
            <a:ext cx="269705" cy="760"/>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65" name="IMA Profitability Analytics Model"/>
          <p:cNvSpPr txBox="1"/>
          <p:nvPr/>
        </p:nvSpPr>
        <p:spPr>
          <a:xfrm>
            <a:off x="1436250" y="181406"/>
            <a:ext cx="9440009"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ctr" defTabSz="914366">
              <a:defRPr sz="3000" b="1"/>
            </a:lvl1pPr>
          </a:lstStyle>
          <a:p>
            <a:pPr hangingPunct="0"/>
            <a:r>
              <a:rPr b="0" kern="0" dirty="0">
                <a:solidFill>
                  <a:srgbClr val="000000"/>
                </a:solidFill>
                <a:latin typeface="Bookman Old Style" panose="02050604050505020204" pitchFamily="18" charset="0"/>
                <a:sym typeface="Arial"/>
              </a:rPr>
              <a:t>PACE™ Profitability Analytics Model</a:t>
            </a:r>
          </a:p>
        </p:txBody>
      </p:sp>
      <p:cxnSp>
        <p:nvCxnSpPr>
          <p:cNvPr id="66" name="Straight Connector 65"/>
          <p:cNvCxnSpPr/>
          <p:nvPr/>
        </p:nvCxnSpPr>
        <p:spPr>
          <a:xfrm>
            <a:off x="1114697" y="809897"/>
            <a:ext cx="10016083" cy="8709"/>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67"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latin typeface="Times New Roman" panose="02020603050405020304" pitchFamily="18" charset="0"/>
                <a:cs typeface="Times New Roman" panose="02020603050405020304" pitchFamily="18" charset="0"/>
              </a:rPr>
              <a:t>© 2020 – Profitability Analytics Center of Excellence</a:t>
            </a:r>
          </a:p>
        </p:txBody>
      </p:sp>
      <p:cxnSp>
        <p:nvCxnSpPr>
          <p:cNvPr id="69" name="Straight Connector 68"/>
          <p:cNvCxnSpPr/>
          <p:nvPr/>
        </p:nvCxnSpPr>
        <p:spPr>
          <a:xfrm>
            <a:off x="0" y="6348549"/>
            <a:ext cx="12090114" cy="17418"/>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2678376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1" name="Group"/>
          <p:cNvGrpSpPr/>
          <p:nvPr/>
        </p:nvGrpSpPr>
        <p:grpSpPr>
          <a:xfrm>
            <a:off x="7023056" y="1859177"/>
            <a:ext cx="267397" cy="722984"/>
            <a:chOff x="0" y="0"/>
            <a:chExt cx="267396" cy="722982"/>
          </a:xfrm>
        </p:grpSpPr>
        <p:sp>
          <p:nvSpPr>
            <p:cNvPr id="298" name="Rounded Rectangle"/>
            <p:cNvSpPr/>
            <p:nvPr/>
          </p:nvSpPr>
          <p:spPr>
            <a:xfrm rot="10800000">
              <a:off x="104180" y="18939"/>
              <a:ext cx="114809" cy="659704"/>
            </a:xfrm>
            <a:prstGeom prst="roundRect">
              <a:avLst>
                <a:gd name="adj" fmla="val 30783"/>
              </a:avLst>
            </a:prstGeom>
            <a:noFill/>
            <a:ln w="38100" cap="flat">
              <a:solidFill>
                <a:srgbClr val="000000"/>
              </a:solidFill>
              <a:prstDash val="solid"/>
              <a:miter lim="800000"/>
            </a:ln>
            <a:effectLst/>
          </p:spPr>
          <p:txBody>
            <a:bodyPr wrap="square" lIns="45719" tIns="45719" rIns="45719" bIns="45719" numCol="1" anchor="ctr">
              <a:noAutofit/>
            </a:bodyPr>
            <a:lstStyle/>
            <a:p>
              <a:pPr hangingPunct="0"/>
              <a:endParaRPr kern="0">
                <a:solidFill>
                  <a:srgbClr val="000000"/>
                </a:solidFill>
                <a:sym typeface="Arial"/>
              </a:endParaRPr>
            </a:p>
          </p:txBody>
        </p:sp>
        <p:sp>
          <p:nvSpPr>
            <p:cNvPr id="299" name="Rectangle"/>
            <p:cNvSpPr/>
            <p:nvPr/>
          </p:nvSpPr>
          <p:spPr>
            <a:xfrm rot="10800000">
              <a:off x="187717" y="0"/>
              <a:ext cx="79680" cy="72298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hangingPunct="0"/>
              <a:endParaRPr kern="0">
                <a:solidFill>
                  <a:srgbClr val="000000"/>
                </a:solidFill>
                <a:sym typeface="Arial"/>
              </a:endParaRPr>
            </a:p>
          </p:txBody>
        </p:sp>
        <p:sp>
          <p:nvSpPr>
            <p:cNvPr id="300" name="Arrow"/>
            <p:cNvSpPr/>
            <p:nvPr/>
          </p:nvSpPr>
          <p:spPr>
            <a:xfrm rot="10800000">
              <a:off x="0" y="317240"/>
              <a:ext cx="99653" cy="68556"/>
            </a:xfrm>
            <a:prstGeom prst="rightArrow">
              <a:avLst>
                <a:gd name="adj1" fmla="val 32000"/>
                <a:gd name="adj2" fmla="val 195154"/>
              </a:avLst>
            </a:prstGeom>
            <a:solidFill>
              <a:srgbClr val="000000"/>
            </a:solidFill>
            <a:ln w="25400" cap="flat">
              <a:solidFill>
                <a:srgbClr val="000000"/>
              </a:solidFill>
              <a:prstDash val="solid"/>
              <a:miter lim="800000"/>
            </a:ln>
            <a:effectLst/>
          </p:spPr>
          <p:txBody>
            <a:bodyPr wrap="square" lIns="45719" tIns="45719" rIns="45719" bIns="45719" numCol="1" anchor="ctr">
              <a:noAutofit/>
            </a:bodyPr>
            <a:lstStyle/>
            <a:p>
              <a:pPr hangingPunct="0"/>
              <a:endParaRPr kern="0">
                <a:solidFill>
                  <a:srgbClr val="000000"/>
                </a:solidFill>
                <a:sym typeface="Arial"/>
              </a:endParaRPr>
            </a:p>
          </p:txBody>
        </p:sp>
      </p:grpSp>
      <p:grpSp>
        <p:nvGrpSpPr>
          <p:cNvPr id="305" name="Group"/>
          <p:cNvGrpSpPr/>
          <p:nvPr/>
        </p:nvGrpSpPr>
        <p:grpSpPr>
          <a:xfrm>
            <a:off x="7038212" y="4349943"/>
            <a:ext cx="267398" cy="722984"/>
            <a:chOff x="0" y="0"/>
            <a:chExt cx="267396" cy="722982"/>
          </a:xfrm>
        </p:grpSpPr>
        <p:sp>
          <p:nvSpPr>
            <p:cNvPr id="302" name="Rounded Rectangle"/>
            <p:cNvSpPr/>
            <p:nvPr/>
          </p:nvSpPr>
          <p:spPr>
            <a:xfrm rot="10800000">
              <a:off x="104180" y="18939"/>
              <a:ext cx="114809" cy="659704"/>
            </a:xfrm>
            <a:prstGeom prst="roundRect">
              <a:avLst>
                <a:gd name="adj" fmla="val 30783"/>
              </a:avLst>
            </a:prstGeom>
            <a:noFill/>
            <a:ln w="38100" cap="flat">
              <a:solidFill>
                <a:srgbClr val="000000"/>
              </a:solidFill>
              <a:prstDash val="solid"/>
              <a:miter lim="800000"/>
            </a:ln>
            <a:effectLst/>
          </p:spPr>
          <p:txBody>
            <a:bodyPr wrap="square" lIns="45719" tIns="45719" rIns="45719" bIns="45719" numCol="1" anchor="ctr">
              <a:noAutofit/>
            </a:bodyPr>
            <a:lstStyle/>
            <a:p>
              <a:pPr hangingPunct="0"/>
              <a:endParaRPr kern="0">
                <a:solidFill>
                  <a:srgbClr val="000000"/>
                </a:solidFill>
                <a:sym typeface="Arial"/>
              </a:endParaRPr>
            </a:p>
          </p:txBody>
        </p:sp>
        <p:sp>
          <p:nvSpPr>
            <p:cNvPr id="303" name="Rectangle"/>
            <p:cNvSpPr/>
            <p:nvPr/>
          </p:nvSpPr>
          <p:spPr>
            <a:xfrm rot="10800000">
              <a:off x="187717" y="0"/>
              <a:ext cx="79680" cy="72298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hangingPunct="0"/>
              <a:endParaRPr kern="0">
                <a:solidFill>
                  <a:srgbClr val="000000"/>
                </a:solidFill>
                <a:sym typeface="Arial"/>
              </a:endParaRPr>
            </a:p>
          </p:txBody>
        </p:sp>
        <p:sp>
          <p:nvSpPr>
            <p:cNvPr id="304" name="Arrow"/>
            <p:cNvSpPr/>
            <p:nvPr/>
          </p:nvSpPr>
          <p:spPr>
            <a:xfrm rot="10800000">
              <a:off x="0" y="317240"/>
              <a:ext cx="99653" cy="68556"/>
            </a:xfrm>
            <a:prstGeom prst="rightArrow">
              <a:avLst>
                <a:gd name="adj1" fmla="val 32000"/>
                <a:gd name="adj2" fmla="val 195154"/>
              </a:avLst>
            </a:prstGeom>
            <a:solidFill>
              <a:srgbClr val="000000"/>
            </a:solidFill>
            <a:ln w="25400" cap="flat">
              <a:solidFill>
                <a:srgbClr val="000000"/>
              </a:solidFill>
              <a:prstDash val="solid"/>
              <a:miter lim="800000"/>
            </a:ln>
            <a:effectLst/>
          </p:spPr>
          <p:txBody>
            <a:bodyPr wrap="square" lIns="45719" tIns="45719" rIns="45719" bIns="45719" numCol="1" anchor="ctr">
              <a:noAutofit/>
            </a:bodyPr>
            <a:lstStyle/>
            <a:p>
              <a:pPr hangingPunct="0"/>
              <a:endParaRPr kern="0">
                <a:solidFill>
                  <a:srgbClr val="000000"/>
                </a:solidFill>
                <a:sym typeface="Arial"/>
              </a:endParaRPr>
            </a:p>
          </p:txBody>
        </p:sp>
      </p:grpSp>
      <p:grpSp>
        <p:nvGrpSpPr>
          <p:cNvPr id="309" name="Group"/>
          <p:cNvGrpSpPr/>
          <p:nvPr/>
        </p:nvGrpSpPr>
        <p:grpSpPr>
          <a:xfrm>
            <a:off x="7033082" y="3116149"/>
            <a:ext cx="267397" cy="722984"/>
            <a:chOff x="0" y="0"/>
            <a:chExt cx="267396" cy="722982"/>
          </a:xfrm>
        </p:grpSpPr>
        <p:sp>
          <p:nvSpPr>
            <p:cNvPr id="306" name="Rounded Rectangle"/>
            <p:cNvSpPr/>
            <p:nvPr/>
          </p:nvSpPr>
          <p:spPr>
            <a:xfrm rot="10800000">
              <a:off x="104180" y="18939"/>
              <a:ext cx="114809" cy="659704"/>
            </a:xfrm>
            <a:prstGeom prst="roundRect">
              <a:avLst>
                <a:gd name="adj" fmla="val 30783"/>
              </a:avLst>
            </a:prstGeom>
            <a:noFill/>
            <a:ln w="38100" cap="flat">
              <a:solidFill>
                <a:srgbClr val="000000"/>
              </a:solidFill>
              <a:prstDash val="solid"/>
              <a:miter lim="800000"/>
            </a:ln>
            <a:effectLst/>
          </p:spPr>
          <p:txBody>
            <a:bodyPr wrap="square" lIns="45719" tIns="45719" rIns="45719" bIns="45719" numCol="1" anchor="ctr">
              <a:noAutofit/>
            </a:bodyPr>
            <a:lstStyle/>
            <a:p>
              <a:pPr hangingPunct="0"/>
              <a:endParaRPr kern="0">
                <a:solidFill>
                  <a:srgbClr val="000000"/>
                </a:solidFill>
                <a:sym typeface="Arial"/>
              </a:endParaRPr>
            </a:p>
          </p:txBody>
        </p:sp>
        <p:sp>
          <p:nvSpPr>
            <p:cNvPr id="307" name="Rectangle"/>
            <p:cNvSpPr/>
            <p:nvPr/>
          </p:nvSpPr>
          <p:spPr>
            <a:xfrm rot="10800000">
              <a:off x="187717" y="0"/>
              <a:ext cx="79680" cy="72298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hangingPunct="0"/>
              <a:endParaRPr kern="0">
                <a:solidFill>
                  <a:srgbClr val="000000"/>
                </a:solidFill>
                <a:sym typeface="Arial"/>
              </a:endParaRPr>
            </a:p>
          </p:txBody>
        </p:sp>
        <p:sp>
          <p:nvSpPr>
            <p:cNvPr id="308" name="Arrow"/>
            <p:cNvSpPr/>
            <p:nvPr/>
          </p:nvSpPr>
          <p:spPr>
            <a:xfrm rot="10800000">
              <a:off x="0" y="317240"/>
              <a:ext cx="99653" cy="68556"/>
            </a:xfrm>
            <a:prstGeom prst="rightArrow">
              <a:avLst>
                <a:gd name="adj1" fmla="val 32000"/>
                <a:gd name="adj2" fmla="val 195154"/>
              </a:avLst>
            </a:prstGeom>
            <a:solidFill>
              <a:srgbClr val="000000"/>
            </a:solidFill>
            <a:ln w="25400" cap="flat">
              <a:solidFill>
                <a:srgbClr val="000000"/>
              </a:solidFill>
              <a:prstDash val="solid"/>
              <a:miter lim="800000"/>
            </a:ln>
            <a:effectLst/>
          </p:spPr>
          <p:txBody>
            <a:bodyPr wrap="square" lIns="45719" tIns="45719" rIns="45719" bIns="45719" numCol="1" anchor="ctr">
              <a:noAutofit/>
            </a:bodyPr>
            <a:lstStyle/>
            <a:p>
              <a:pPr hangingPunct="0"/>
              <a:endParaRPr kern="0">
                <a:solidFill>
                  <a:srgbClr val="000000"/>
                </a:solidFill>
                <a:sym typeface="Arial"/>
              </a:endParaRPr>
            </a:p>
          </p:txBody>
        </p:sp>
      </p:grpSp>
      <p:sp>
        <p:nvSpPr>
          <p:cNvPr id="311" name="Outputs"/>
          <p:cNvSpPr txBox="1"/>
          <p:nvPr/>
        </p:nvSpPr>
        <p:spPr>
          <a:xfrm>
            <a:off x="4481267" y="5347612"/>
            <a:ext cx="982549"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008F00"/>
                </a:solidFill>
              </a:defRPr>
            </a:lvl1pPr>
          </a:lstStyle>
          <a:p>
            <a:pPr hangingPunct="0"/>
            <a:r>
              <a:rPr kern="0">
                <a:latin typeface="Franklin Gothic Book" panose="020B0503020102020204" pitchFamily="34" charset="0"/>
                <a:sym typeface="Arial"/>
              </a:rPr>
              <a:t>Outputs</a:t>
            </a:r>
          </a:p>
        </p:txBody>
      </p:sp>
      <p:sp>
        <p:nvSpPr>
          <p:cNvPr id="320" name="Decision Making"/>
          <p:cNvSpPr txBox="1"/>
          <p:nvPr/>
        </p:nvSpPr>
        <p:spPr>
          <a:xfrm>
            <a:off x="3529591" y="822937"/>
            <a:ext cx="2785798" cy="777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b="1">
                <a:solidFill>
                  <a:srgbClr val="008F00"/>
                </a:solidFill>
              </a:defRPr>
            </a:pPr>
            <a:r>
              <a:rPr b="1" kern="0">
                <a:solidFill>
                  <a:srgbClr val="008F00"/>
                </a:solidFill>
                <a:latin typeface="Franklin Gothic Book" panose="020B0503020102020204" pitchFamily="34" charset="0"/>
                <a:sym typeface="Arial"/>
              </a:rPr>
              <a:t>Strategy Execution</a:t>
            </a:r>
          </a:p>
          <a:p>
            <a:pPr algn="ctr" defTabSz="914366" hangingPunct="0">
              <a:defRPr sz="1400" b="1" i="1">
                <a:solidFill>
                  <a:srgbClr val="008F00"/>
                </a:solidFill>
              </a:defRPr>
            </a:pPr>
            <a:r>
              <a:rPr sz="1400" b="1" i="1" kern="0">
                <a:solidFill>
                  <a:srgbClr val="008F00"/>
                </a:solidFill>
                <a:latin typeface="Franklin Gothic Book" panose="020B0503020102020204" pitchFamily="34" charset="0"/>
                <a:sym typeface="Arial"/>
              </a:rPr>
              <a:t>(Forecasting, Planning, &amp; Decision Making)</a:t>
            </a:r>
          </a:p>
        </p:txBody>
      </p:sp>
      <p:sp>
        <p:nvSpPr>
          <p:cNvPr id="321" name="Portfolio Mgt…"/>
          <p:cNvSpPr txBox="1"/>
          <p:nvPr/>
        </p:nvSpPr>
        <p:spPr>
          <a:xfrm>
            <a:off x="4001107" y="1750651"/>
            <a:ext cx="1942869"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08F00"/>
                </a:solidFill>
              </a:defRPr>
            </a:pPr>
            <a:r>
              <a:rPr sz="1600" b="1" kern="0">
                <a:solidFill>
                  <a:srgbClr val="008F00"/>
                </a:solidFill>
                <a:latin typeface="Franklin Gothic Book" panose="020B0503020102020204" pitchFamily="34" charset="0"/>
                <a:sym typeface="Arial"/>
              </a:rPr>
              <a:t>Revenue Mgt</a:t>
            </a:r>
          </a:p>
          <a:p>
            <a:pPr algn="ctr" defTabSz="914366" hangingPunct="0">
              <a:defRPr sz="1400">
                <a:solidFill>
                  <a:srgbClr val="008F00"/>
                </a:solidFill>
              </a:defRPr>
            </a:pPr>
            <a:r>
              <a:rPr sz="1400" kern="0">
                <a:solidFill>
                  <a:srgbClr val="008F00"/>
                </a:solidFill>
                <a:latin typeface="Franklin Gothic Book" panose="020B0503020102020204" pitchFamily="34" charset="0"/>
                <a:sym typeface="Arial"/>
              </a:rPr>
              <a:t>Products, Services, Customers,</a:t>
            </a:r>
            <a:endParaRPr sz="2000" kern="0">
              <a:solidFill>
                <a:srgbClr val="008F00"/>
              </a:solidFill>
              <a:latin typeface="Franklin Gothic Book" panose="020B0503020102020204" pitchFamily="34" charset="0"/>
              <a:sym typeface="Arial"/>
            </a:endParaRPr>
          </a:p>
          <a:p>
            <a:pPr algn="ctr" defTabSz="914366" hangingPunct="0">
              <a:defRPr sz="1400">
                <a:solidFill>
                  <a:srgbClr val="008F00"/>
                </a:solidFill>
              </a:defRPr>
            </a:pPr>
            <a:r>
              <a:rPr sz="1400" kern="0">
                <a:solidFill>
                  <a:srgbClr val="008F00"/>
                </a:solidFill>
                <a:latin typeface="Franklin Gothic Book" panose="020B0503020102020204" pitchFamily="34" charset="0"/>
                <a:sym typeface="Arial"/>
              </a:rPr>
              <a:t>Channels, or SBUs</a:t>
            </a:r>
          </a:p>
        </p:txBody>
      </p:sp>
      <p:sp>
        <p:nvSpPr>
          <p:cNvPr id="322" name="Business Mgt…"/>
          <p:cNvSpPr txBox="1"/>
          <p:nvPr/>
        </p:nvSpPr>
        <p:spPr>
          <a:xfrm>
            <a:off x="4009100" y="3095660"/>
            <a:ext cx="1861615" cy="746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08F00"/>
                </a:solidFill>
              </a:defRPr>
            </a:pPr>
            <a:r>
              <a:rPr lang="en-US" sz="1600" b="1" kern="0" dirty="0">
                <a:solidFill>
                  <a:srgbClr val="008F00"/>
                </a:solidFill>
                <a:latin typeface="Franklin Gothic Book" panose="020B0503020102020204" pitchFamily="34" charset="0"/>
                <a:sym typeface="Arial"/>
              </a:rPr>
              <a:t>Operations</a:t>
            </a:r>
            <a:r>
              <a:rPr sz="1600" b="1" kern="0" dirty="0">
                <a:solidFill>
                  <a:srgbClr val="008F00"/>
                </a:solidFill>
                <a:latin typeface="Franklin Gothic Book" panose="020B0503020102020204" pitchFamily="34" charset="0"/>
                <a:sym typeface="Arial"/>
              </a:rPr>
              <a:t> </a:t>
            </a:r>
            <a:r>
              <a:rPr sz="1600" b="1" kern="0" dirty="0" err="1">
                <a:solidFill>
                  <a:srgbClr val="008F00"/>
                </a:solidFill>
                <a:latin typeface="Franklin Gothic Book" panose="020B0503020102020204" pitchFamily="34" charset="0"/>
                <a:sym typeface="Arial"/>
              </a:rPr>
              <a:t>Mgt</a:t>
            </a:r>
            <a:endParaRPr sz="1600" b="1" kern="0" dirty="0">
              <a:solidFill>
                <a:srgbClr val="008F00"/>
              </a:solidFill>
              <a:latin typeface="Franklin Gothic Book" panose="020B0503020102020204" pitchFamily="34" charset="0"/>
              <a:sym typeface="Arial"/>
            </a:endParaRPr>
          </a:p>
          <a:p>
            <a:pPr algn="ctr" defTabSz="914366" hangingPunct="0">
              <a:defRPr sz="1400">
                <a:solidFill>
                  <a:srgbClr val="008F00"/>
                </a:solidFill>
              </a:defRPr>
            </a:pPr>
            <a:r>
              <a:rPr sz="1400" kern="0" dirty="0">
                <a:solidFill>
                  <a:srgbClr val="008F00"/>
                </a:solidFill>
                <a:latin typeface="Franklin Gothic Book" panose="020B0503020102020204" pitchFamily="34" charset="0"/>
                <a:sym typeface="Arial"/>
              </a:rPr>
              <a:t>Processes </a:t>
            </a:r>
            <a:r>
              <a:rPr lang="en-US" sz="1400" kern="0" dirty="0">
                <a:solidFill>
                  <a:srgbClr val="008F00"/>
                </a:solidFill>
                <a:latin typeface="Franklin Gothic Book" panose="020B0503020102020204" pitchFamily="34" charset="0"/>
                <a:sym typeface="Arial"/>
              </a:rPr>
              <a:t>and</a:t>
            </a:r>
          </a:p>
          <a:p>
            <a:pPr algn="ctr" defTabSz="914366" hangingPunct="0">
              <a:defRPr sz="1400">
                <a:solidFill>
                  <a:srgbClr val="008F00"/>
                </a:solidFill>
              </a:defRPr>
            </a:pPr>
            <a:r>
              <a:rPr lang="en-US" sz="1400" kern="0" dirty="0">
                <a:solidFill>
                  <a:srgbClr val="008F00"/>
                </a:solidFill>
                <a:latin typeface="Franklin Gothic Book" panose="020B0503020102020204" pitchFamily="34" charset="0"/>
                <a:sym typeface="Arial"/>
              </a:rPr>
              <a:t>Costs</a:t>
            </a:r>
            <a:endParaRPr sz="1400" kern="0" dirty="0">
              <a:solidFill>
                <a:srgbClr val="008F00"/>
              </a:solidFill>
              <a:latin typeface="Franklin Gothic Book" panose="020B0503020102020204" pitchFamily="34" charset="0"/>
              <a:sym typeface="Arial"/>
            </a:endParaRPr>
          </a:p>
        </p:txBody>
      </p:sp>
      <p:sp>
        <p:nvSpPr>
          <p:cNvPr id="323" name="Rounded Rectangle"/>
          <p:cNvSpPr/>
          <p:nvPr/>
        </p:nvSpPr>
        <p:spPr>
          <a:xfrm>
            <a:off x="3890421" y="1653656"/>
            <a:ext cx="2098974" cy="1053251"/>
          </a:xfrm>
          <a:prstGeom prst="roundRect">
            <a:avLst>
              <a:gd name="adj" fmla="val 39126"/>
            </a:avLst>
          </a:prstGeom>
          <a:ln w="38100">
            <a:solidFill>
              <a:srgbClr val="008F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329" name="Rounded Rectangle"/>
          <p:cNvSpPr/>
          <p:nvPr/>
        </p:nvSpPr>
        <p:spPr>
          <a:xfrm>
            <a:off x="3925685" y="2927177"/>
            <a:ext cx="2028446" cy="1053251"/>
          </a:xfrm>
          <a:prstGeom prst="roundRect">
            <a:avLst>
              <a:gd name="adj" fmla="val 39126"/>
            </a:avLst>
          </a:prstGeom>
          <a:ln w="38100">
            <a:solidFill>
              <a:srgbClr val="008F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330" name="Rounded Rectangle"/>
          <p:cNvSpPr/>
          <p:nvPr/>
        </p:nvSpPr>
        <p:spPr>
          <a:xfrm>
            <a:off x="3925752" y="4143367"/>
            <a:ext cx="2028446" cy="1053251"/>
          </a:xfrm>
          <a:prstGeom prst="roundRect">
            <a:avLst>
              <a:gd name="adj" fmla="val 39126"/>
            </a:avLst>
          </a:prstGeom>
          <a:ln w="38100">
            <a:solidFill>
              <a:srgbClr val="008F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331" name="Rectangle"/>
          <p:cNvSpPr/>
          <p:nvPr/>
        </p:nvSpPr>
        <p:spPr>
          <a:xfrm>
            <a:off x="3760555" y="1569529"/>
            <a:ext cx="2356504" cy="3686221"/>
          </a:xfrm>
          <a:prstGeom prst="rect">
            <a:avLst/>
          </a:prstGeom>
          <a:ln w="25400">
            <a:solidFill>
              <a:srgbClr val="008F00"/>
            </a:solidFill>
            <a:custDash>
              <a:ds d="200000" sp="200000"/>
            </a:custDash>
            <a:miter lim="400000"/>
          </a:ln>
        </p:spPr>
        <p:txBody>
          <a:bodyPr lIns="45719" rIns="45719" anchor="ctr"/>
          <a:lstStyle/>
          <a:p>
            <a:pPr hangingPunct="0"/>
            <a:endParaRPr kern="0">
              <a:solidFill>
                <a:srgbClr val="000000"/>
              </a:solidFill>
              <a:sym typeface="Arial"/>
            </a:endParaRPr>
          </a:p>
        </p:txBody>
      </p:sp>
      <p:sp>
        <p:nvSpPr>
          <p:cNvPr id="332" name="Pricing…"/>
          <p:cNvSpPr txBox="1"/>
          <p:nvPr/>
        </p:nvSpPr>
        <p:spPr>
          <a:xfrm>
            <a:off x="7156754" y="1834677"/>
            <a:ext cx="1057339"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hangingPunct="0">
              <a:defRPr sz="1500" i="1"/>
            </a:pPr>
            <a:r>
              <a:rPr sz="1500" i="1" kern="0">
                <a:solidFill>
                  <a:srgbClr val="000000"/>
                </a:solidFill>
                <a:latin typeface="Franklin Gothic Book" panose="020B0503020102020204" pitchFamily="34" charset="0"/>
                <a:sym typeface="Arial"/>
              </a:rPr>
              <a:t>Pricing</a:t>
            </a:r>
          </a:p>
          <a:p>
            <a:pPr hangingPunct="0">
              <a:defRPr sz="1500" i="1"/>
            </a:pPr>
            <a:r>
              <a:rPr sz="1500" i="1" kern="0">
                <a:solidFill>
                  <a:srgbClr val="000000"/>
                </a:solidFill>
                <a:latin typeface="Franklin Gothic Book" panose="020B0503020102020204" pitchFamily="34" charset="0"/>
                <a:sym typeface="Arial"/>
              </a:rPr>
              <a:t>Product Mix</a:t>
            </a:r>
          </a:p>
          <a:p>
            <a:pPr hangingPunct="0">
              <a:defRPr sz="1500" i="1"/>
            </a:pPr>
            <a:r>
              <a:rPr sz="1500" i="1" kern="0">
                <a:solidFill>
                  <a:srgbClr val="000000"/>
                </a:solidFill>
                <a:latin typeface="Franklin Gothic Book" panose="020B0503020102020204" pitchFamily="34" charset="0"/>
                <a:sym typeface="Arial"/>
              </a:rPr>
              <a:t>Promotion</a:t>
            </a:r>
          </a:p>
        </p:txBody>
      </p:sp>
      <p:sp>
        <p:nvSpPr>
          <p:cNvPr id="333" name="Capital Investment…"/>
          <p:cNvSpPr txBox="1"/>
          <p:nvPr/>
        </p:nvSpPr>
        <p:spPr>
          <a:xfrm>
            <a:off x="7189832" y="4316435"/>
            <a:ext cx="1615184"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hangingPunct="0">
              <a:defRPr sz="1500" i="1"/>
            </a:pPr>
            <a:r>
              <a:rPr sz="1500" i="1" kern="0">
                <a:solidFill>
                  <a:srgbClr val="000000"/>
                </a:solidFill>
                <a:latin typeface="Franklin Gothic Book" panose="020B0503020102020204" pitchFamily="34" charset="0"/>
                <a:sym typeface="Arial"/>
              </a:rPr>
              <a:t>Capital Investment</a:t>
            </a:r>
          </a:p>
          <a:p>
            <a:pPr hangingPunct="0">
              <a:defRPr sz="1500" i="1"/>
            </a:pPr>
            <a:r>
              <a:rPr sz="1500" i="1" kern="0">
                <a:solidFill>
                  <a:srgbClr val="000000"/>
                </a:solidFill>
                <a:latin typeface="Franklin Gothic Book" panose="020B0503020102020204" pitchFamily="34" charset="0"/>
                <a:sym typeface="Arial"/>
              </a:rPr>
              <a:t>HR Development</a:t>
            </a:r>
          </a:p>
          <a:p>
            <a:pPr hangingPunct="0">
              <a:defRPr sz="1500" i="1"/>
            </a:pPr>
            <a:r>
              <a:rPr sz="1500" i="1" kern="0">
                <a:solidFill>
                  <a:srgbClr val="000000"/>
                </a:solidFill>
                <a:latin typeface="Franklin Gothic Book" panose="020B0503020102020204" pitchFamily="34" charset="0"/>
                <a:sym typeface="Arial"/>
              </a:rPr>
              <a:t>IP Management</a:t>
            </a:r>
          </a:p>
        </p:txBody>
      </p:sp>
      <p:sp>
        <p:nvSpPr>
          <p:cNvPr id="334" name="Cost Reduction…"/>
          <p:cNvSpPr txBox="1"/>
          <p:nvPr/>
        </p:nvSpPr>
        <p:spPr>
          <a:xfrm>
            <a:off x="7166780" y="3106224"/>
            <a:ext cx="1780294"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hangingPunct="0">
              <a:defRPr sz="1500" i="1"/>
            </a:pPr>
            <a:r>
              <a:rPr sz="1500" i="1" kern="0" dirty="0">
                <a:solidFill>
                  <a:srgbClr val="000000"/>
                </a:solidFill>
                <a:latin typeface="Franklin Gothic Book" panose="020B0503020102020204" pitchFamily="34" charset="0"/>
                <a:sym typeface="Arial"/>
              </a:rPr>
              <a:t>Cost Reduction</a:t>
            </a:r>
          </a:p>
          <a:p>
            <a:pPr hangingPunct="0">
              <a:defRPr sz="1500" i="1"/>
            </a:pPr>
            <a:r>
              <a:rPr sz="1500" i="1" kern="0" dirty="0">
                <a:solidFill>
                  <a:srgbClr val="000000"/>
                </a:solidFill>
                <a:latin typeface="Franklin Gothic Book" panose="020B0503020102020204" pitchFamily="34" charset="0"/>
                <a:sym typeface="Arial"/>
              </a:rPr>
              <a:t>Quality Improvement</a:t>
            </a:r>
          </a:p>
          <a:p>
            <a:pPr hangingPunct="0">
              <a:defRPr sz="1500" i="1"/>
            </a:pPr>
            <a:r>
              <a:rPr sz="1500" i="1" kern="0" dirty="0">
                <a:solidFill>
                  <a:srgbClr val="000000"/>
                </a:solidFill>
                <a:latin typeface="Franklin Gothic Book" panose="020B0503020102020204" pitchFamily="34" charset="0"/>
                <a:sym typeface="Arial"/>
              </a:rPr>
              <a:t>Timely Delivery</a:t>
            </a:r>
          </a:p>
        </p:txBody>
      </p:sp>
      <p:sp>
        <p:nvSpPr>
          <p:cNvPr id="336" name="Harvest Value…"/>
          <p:cNvSpPr/>
          <p:nvPr/>
        </p:nvSpPr>
        <p:spPr>
          <a:xfrm rot="16200000">
            <a:off x="4877915" y="3165537"/>
            <a:ext cx="3618460" cy="558007"/>
          </a:xfrm>
          <a:prstGeom prst="rect">
            <a:avLst/>
          </a:prstGeom>
          <a:ln w="254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hangingPunct="0">
              <a:defRPr sz="1600" b="1"/>
            </a:pPr>
            <a:r>
              <a:rPr sz="1600" b="1" kern="0">
                <a:solidFill>
                  <a:srgbClr val="000000"/>
                </a:solidFill>
                <a:latin typeface="Franklin Gothic Book" panose="020B0503020102020204" pitchFamily="34" charset="0"/>
                <a:sym typeface="Arial"/>
              </a:rPr>
              <a:t>Harvest Value</a:t>
            </a:r>
          </a:p>
          <a:p>
            <a:pPr algn="ctr" hangingPunct="0">
              <a:defRPr sz="1500" i="1"/>
            </a:pPr>
            <a:r>
              <a:rPr sz="1500" i="1" kern="0">
                <a:solidFill>
                  <a:srgbClr val="000000"/>
                </a:solidFill>
                <a:latin typeface="Franklin Gothic Book" panose="020B0503020102020204" pitchFamily="34" charset="0"/>
                <a:sym typeface="Arial"/>
              </a:rPr>
              <a:t>Measures, Targets, and Initiatives</a:t>
            </a:r>
          </a:p>
        </p:txBody>
      </p:sp>
      <p:sp>
        <p:nvSpPr>
          <p:cNvPr id="337" name="Line"/>
          <p:cNvSpPr/>
          <p:nvPr/>
        </p:nvSpPr>
        <p:spPr>
          <a:xfrm>
            <a:off x="5967544" y="2192531"/>
            <a:ext cx="383690" cy="1"/>
          </a:xfrm>
          <a:prstGeom prst="line">
            <a:avLst/>
          </a:prstGeom>
          <a:ln w="50800">
            <a:solidFill>
              <a:srgbClr val="008F00"/>
            </a:solidFill>
            <a:miter/>
            <a:tailEnd type="triangle"/>
          </a:ln>
        </p:spPr>
        <p:txBody>
          <a:bodyPr lIns="45719" rIns="45719"/>
          <a:lstStyle/>
          <a:p>
            <a:pPr hangingPunct="0"/>
            <a:endParaRPr kern="0">
              <a:solidFill>
                <a:srgbClr val="000000"/>
              </a:solidFill>
              <a:sym typeface="Arial"/>
            </a:endParaRPr>
          </a:p>
        </p:txBody>
      </p:sp>
      <p:sp>
        <p:nvSpPr>
          <p:cNvPr id="338" name="Line"/>
          <p:cNvSpPr/>
          <p:nvPr/>
        </p:nvSpPr>
        <p:spPr>
          <a:xfrm>
            <a:off x="5967544" y="3449503"/>
            <a:ext cx="383690" cy="1"/>
          </a:xfrm>
          <a:prstGeom prst="line">
            <a:avLst/>
          </a:prstGeom>
          <a:ln w="50800">
            <a:solidFill>
              <a:srgbClr val="008F00"/>
            </a:solidFill>
            <a:miter/>
            <a:tailEnd type="triangle"/>
          </a:ln>
        </p:spPr>
        <p:txBody>
          <a:bodyPr lIns="45719" rIns="45719"/>
          <a:lstStyle/>
          <a:p>
            <a:pPr hangingPunct="0"/>
            <a:endParaRPr kern="0">
              <a:solidFill>
                <a:srgbClr val="000000"/>
              </a:solidFill>
              <a:sym typeface="Arial"/>
            </a:endParaRPr>
          </a:p>
        </p:txBody>
      </p:sp>
      <p:sp>
        <p:nvSpPr>
          <p:cNvPr id="339" name="Line"/>
          <p:cNvSpPr/>
          <p:nvPr/>
        </p:nvSpPr>
        <p:spPr>
          <a:xfrm>
            <a:off x="5967544" y="4713315"/>
            <a:ext cx="383690" cy="1"/>
          </a:xfrm>
          <a:prstGeom prst="line">
            <a:avLst/>
          </a:prstGeom>
          <a:ln w="50800">
            <a:solidFill>
              <a:srgbClr val="008F00"/>
            </a:solidFill>
            <a:miter/>
            <a:tailEnd type="triangle"/>
          </a:ln>
        </p:spPr>
        <p:txBody>
          <a:bodyPr lIns="45719" rIns="45719"/>
          <a:lstStyle/>
          <a:p>
            <a:pPr hangingPunct="0"/>
            <a:endParaRPr kern="0">
              <a:solidFill>
                <a:srgbClr val="000000"/>
              </a:solidFill>
              <a:sym typeface="Arial"/>
            </a:endParaRPr>
          </a:p>
        </p:txBody>
      </p:sp>
      <p:sp>
        <p:nvSpPr>
          <p:cNvPr id="349" name="Investment Mgt…"/>
          <p:cNvSpPr txBox="1"/>
          <p:nvPr/>
        </p:nvSpPr>
        <p:spPr>
          <a:xfrm>
            <a:off x="4002303" y="4170109"/>
            <a:ext cx="1916827" cy="992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08F00"/>
                </a:solidFill>
              </a:defRPr>
            </a:pPr>
            <a:r>
              <a:rPr lang="en-US" sz="1600" b="1" kern="0" dirty="0">
                <a:solidFill>
                  <a:srgbClr val="008F00"/>
                </a:solidFill>
                <a:latin typeface="Franklin Gothic Book" panose="020B0503020102020204" pitchFamily="34" charset="0"/>
                <a:sym typeface="Arial"/>
              </a:rPr>
              <a:t>Resource &amp; </a:t>
            </a:r>
            <a:r>
              <a:rPr sz="1600" b="1" kern="0" dirty="0">
                <a:solidFill>
                  <a:srgbClr val="008F00"/>
                </a:solidFill>
                <a:latin typeface="Franklin Gothic Book" panose="020B0503020102020204" pitchFamily="34" charset="0"/>
                <a:sym typeface="Arial"/>
              </a:rPr>
              <a:t>Investment </a:t>
            </a:r>
            <a:r>
              <a:rPr sz="1600" b="1" kern="0" dirty="0" err="1">
                <a:solidFill>
                  <a:srgbClr val="008F00"/>
                </a:solidFill>
                <a:latin typeface="Franklin Gothic Book" panose="020B0503020102020204" pitchFamily="34" charset="0"/>
                <a:sym typeface="Arial"/>
              </a:rPr>
              <a:t>Mgt</a:t>
            </a:r>
            <a:endParaRPr sz="1600" b="1" kern="0" dirty="0">
              <a:solidFill>
                <a:srgbClr val="008F00"/>
              </a:solidFill>
              <a:latin typeface="Franklin Gothic Book" panose="020B0503020102020204" pitchFamily="34" charset="0"/>
              <a:sym typeface="Arial"/>
            </a:endParaRPr>
          </a:p>
          <a:p>
            <a:pPr algn="ctr" defTabSz="914366" hangingPunct="0">
              <a:defRPr sz="1400">
                <a:solidFill>
                  <a:srgbClr val="008F00"/>
                </a:solidFill>
              </a:defRPr>
            </a:pPr>
            <a:r>
              <a:rPr sz="1400" kern="0" dirty="0">
                <a:solidFill>
                  <a:srgbClr val="008F00"/>
                </a:solidFill>
                <a:latin typeface="Franklin Gothic Book" panose="020B0503020102020204" pitchFamily="34" charset="0"/>
                <a:sym typeface="Arial"/>
              </a:rPr>
              <a:t>Tangible and </a:t>
            </a:r>
          </a:p>
          <a:p>
            <a:pPr algn="ctr" defTabSz="914366" hangingPunct="0">
              <a:defRPr sz="1400">
                <a:solidFill>
                  <a:srgbClr val="008F00"/>
                </a:solidFill>
              </a:defRPr>
            </a:pPr>
            <a:r>
              <a:rPr sz="1400" kern="0" dirty="0">
                <a:solidFill>
                  <a:srgbClr val="008F00"/>
                </a:solidFill>
                <a:latin typeface="Franklin Gothic Book" panose="020B0503020102020204" pitchFamily="34" charset="0"/>
                <a:sym typeface="Arial"/>
              </a:rPr>
              <a:t>Intangible Assets </a:t>
            </a:r>
          </a:p>
        </p:txBody>
      </p:sp>
      <p:sp>
        <p:nvSpPr>
          <p:cNvPr id="62" name="IMA Profitability Analytics Model"/>
          <p:cNvSpPr txBox="1"/>
          <p:nvPr/>
        </p:nvSpPr>
        <p:spPr>
          <a:xfrm>
            <a:off x="1436250" y="181406"/>
            <a:ext cx="9440009"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ctr" defTabSz="914366">
              <a:defRPr sz="3000" b="1"/>
            </a:lvl1pPr>
          </a:lstStyle>
          <a:p>
            <a:pPr hangingPunct="0"/>
            <a:r>
              <a:rPr b="0" kern="0" dirty="0">
                <a:solidFill>
                  <a:srgbClr val="000000"/>
                </a:solidFill>
                <a:latin typeface="Bookman Old Style" panose="02050604050505020204" pitchFamily="18" charset="0"/>
                <a:sym typeface="Arial"/>
              </a:rPr>
              <a:t>PACE™ Profitability Analytics Model</a:t>
            </a:r>
          </a:p>
        </p:txBody>
      </p:sp>
      <p:cxnSp>
        <p:nvCxnSpPr>
          <p:cNvPr id="63" name="Straight Connector 62"/>
          <p:cNvCxnSpPr/>
          <p:nvPr/>
        </p:nvCxnSpPr>
        <p:spPr>
          <a:xfrm>
            <a:off x="1114697" y="809897"/>
            <a:ext cx="10016083" cy="8709"/>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64"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latin typeface="Times New Roman" panose="02020603050405020304" pitchFamily="18" charset="0"/>
                <a:cs typeface="Times New Roman" panose="02020603050405020304" pitchFamily="18" charset="0"/>
              </a:rPr>
              <a:t>© 2020 – Profitability Analytics Center of Excellence</a:t>
            </a:r>
          </a:p>
        </p:txBody>
      </p:sp>
      <p:cxnSp>
        <p:nvCxnSpPr>
          <p:cNvPr id="65" name="Straight Connector 64"/>
          <p:cNvCxnSpPr/>
          <p:nvPr/>
        </p:nvCxnSpPr>
        <p:spPr>
          <a:xfrm>
            <a:off x="0" y="6348549"/>
            <a:ext cx="12090114" cy="17418"/>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447867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Operational Model…"/>
          <p:cNvSpPr txBox="1"/>
          <p:nvPr/>
        </p:nvSpPr>
        <p:spPr>
          <a:xfrm>
            <a:off x="807183" y="4184453"/>
            <a:ext cx="232614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FF2600"/>
                </a:solidFill>
              </a:defRPr>
            </a:pPr>
            <a:r>
              <a:rPr dirty="0"/>
              <a:t>Investment Strategy</a:t>
            </a:r>
            <a:endParaRPr sz="2000" dirty="0"/>
          </a:p>
          <a:p>
            <a:pPr algn="ctr" defTabSz="914366">
              <a:defRPr sz="1400">
                <a:solidFill>
                  <a:srgbClr val="FF2600"/>
                </a:solidFill>
              </a:defRPr>
            </a:pPr>
            <a:r>
              <a:rPr lang="en-US" dirty="0"/>
              <a:t>New </a:t>
            </a:r>
            <a:r>
              <a:rPr dirty="0"/>
              <a:t>Resource</a:t>
            </a:r>
            <a:r>
              <a:rPr lang="en-US" dirty="0"/>
              <a:t>s</a:t>
            </a:r>
            <a:endParaRPr sz="2000" dirty="0"/>
          </a:p>
          <a:p>
            <a:pPr algn="ctr" defTabSz="914366">
              <a:defRPr sz="1400">
                <a:solidFill>
                  <a:srgbClr val="FF2600"/>
                </a:solidFill>
              </a:defRPr>
            </a:pPr>
            <a:r>
              <a:rPr dirty="0"/>
              <a:t>and</a:t>
            </a:r>
            <a:endParaRPr sz="2000" dirty="0"/>
          </a:p>
          <a:p>
            <a:pPr algn="ctr" defTabSz="914366">
              <a:defRPr sz="1400">
                <a:solidFill>
                  <a:srgbClr val="FF2600"/>
                </a:solidFill>
              </a:defRPr>
            </a:pPr>
            <a:r>
              <a:rPr dirty="0"/>
              <a:t>Investment Strategy</a:t>
            </a:r>
          </a:p>
        </p:txBody>
      </p:sp>
      <p:sp>
        <p:nvSpPr>
          <p:cNvPr id="218" name="Inputs"/>
          <p:cNvSpPr txBox="1"/>
          <p:nvPr/>
        </p:nvSpPr>
        <p:spPr>
          <a:xfrm>
            <a:off x="1579180" y="5269231"/>
            <a:ext cx="782151"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FF2600"/>
                </a:solidFill>
              </a:defRPr>
            </a:lvl1pPr>
          </a:lstStyle>
          <a:p>
            <a:r>
              <a:rPr lang="en-US" dirty="0"/>
              <a:t>Plans</a:t>
            </a:r>
            <a:endParaRPr dirty="0"/>
          </a:p>
        </p:txBody>
      </p:sp>
      <p:sp>
        <p:nvSpPr>
          <p:cNvPr id="219" name="Market Model…"/>
          <p:cNvSpPr txBox="1"/>
          <p:nvPr/>
        </p:nvSpPr>
        <p:spPr>
          <a:xfrm>
            <a:off x="1090975" y="1560200"/>
            <a:ext cx="1758437" cy="900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FF2600"/>
                </a:solidFill>
              </a:defRPr>
            </a:pPr>
            <a:r>
              <a:t>Market Strategy</a:t>
            </a:r>
            <a:endParaRPr sz="2000"/>
          </a:p>
          <a:p>
            <a:pPr algn="ctr" defTabSz="914366">
              <a:defRPr sz="1400">
                <a:solidFill>
                  <a:srgbClr val="FF2600"/>
                </a:solidFill>
              </a:defRPr>
            </a:pPr>
            <a:r>
              <a:t>Market Conditions</a:t>
            </a:r>
            <a:endParaRPr sz="2000"/>
          </a:p>
          <a:p>
            <a:pPr algn="ctr" defTabSz="914366">
              <a:defRPr sz="1400">
                <a:solidFill>
                  <a:srgbClr val="FF2600"/>
                </a:solidFill>
              </a:defRPr>
            </a:pPr>
            <a:r>
              <a:t>and the </a:t>
            </a:r>
            <a:endParaRPr sz="2000"/>
          </a:p>
          <a:p>
            <a:pPr algn="ctr" defTabSz="914366">
              <a:defRPr sz="1400">
                <a:solidFill>
                  <a:srgbClr val="FF2600"/>
                </a:solidFill>
              </a:defRPr>
            </a:pPr>
            <a:r>
              <a:t>Market Strategy</a:t>
            </a:r>
          </a:p>
        </p:txBody>
      </p:sp>
      <p:sp>
        <p:nvSpPr>
          <p:cNvPr id="220" name="Operational Model…"/>
          <p:cNvSpPr txBox="1"/>
          <p:nvPr/>
        </p:nvSpPr>
        <p:spPr>
          <a:xfrm>
            <a:off x="801251" y="2883777"/>
            <a:ext cx="232614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FF2600"/>
                </a:solidFill>
              </a:defRPr>
            </a:pPr>
            <a:r>
              <a:rPr dirty="0"/>
              <a:t>Operational Strategy</a:t>
            </a:r>
            <a:endParaRPr sz="2000" dirty="0"/>
          </a:p>
          <a:p>
            <a:pPr algn="ctr" defTabSz="914366">
              <a:defRPr sz="1400">
                <a:solidFill>
                  <a:srgbClr val="FF2600"/>
                </a:solidFill>
              </a:defRPr>
            </a:pPr>
            <a:r>
              <a:rPr dirty="0"/>
              <a:t>Internal Capability</a:t>
            </a:r>
            <a:r>
              <a:rPr lang="en-US" dirty="0"/>
              <a:t>, </a:t>
            </a:r>
          </a:p>
          <a:p>
            <a:pPr algn="ctr" defTabSz="914366">
              <a:defRPr sz="1400">
                <a:solidFill>
                  <a:srgbClr val="FF2600"/>
                </a:solidFill>
              </a:defRPr>
            </a:pPr>
            <a:r>
              <a:rPr lang="en-US" dirty="0"/>
              <a:t>Capacity, </a:t>
            </a:r>
            <a:r>
              <a:rPr dirty="0"/>
              <a:t>and</a:t>
            </a:r>
            <a:endParaRPr sz="2000" dirty="0"/>
          </a:p>
          <a:p>
            <a:pPr algn="ctr" defTabSz="914366">
              <a:defRPr sz="1400">
                <a:solidFill>
                  <a:srgbClr val="FF2600"/>
                </a:solidFill>
              </a:defRPr>
            </a:pPr>
            <a:r>
              <a:rPr dirty="0"/>
              <a:t>Operational Strategy</a:t>
            </a:r>
          </a:p>
        </p:txBody>
      </p:sp>
      <p:sp>
        <p:nvSpPr>
          <p:cNvPr id="221" name="Rounded Rectangle"/>
          <p:cNvSpPr/>
          <p:nvPr/>
        </p:nvSpPr>
        <p:spPr>
          <a:xfrm>
            <a:off x="817214" y="1477650"/>
            <a:ext cx="2305960" cy="1053362"/>
          </a:xfrm>
          <a:prstGeom prst="roundRect">
            <a:avLst>
              <a:gd name="adj" fmla="val 39122"/>
            </a:avLst>
          </a:prstGeom>
          <a:ln w="38100">
            <a:solidFill>
              <a:srgbClr val="FF2600"/>
            </a:solidFill>
            <a:miter/>
          </a:ln>
        </p:spPr>
        <p:txBody>
          <a:bodyPr lIns="45719" rIns="45719" anchor="ctr"/>
          <a:lstStyle/>
          <a:p>
            <a:pPr defTabSz="914366">
              <a:defRPr sz="1600">
                <a:latin typeface="Calibri"/>
                <a:ea typeface="Calibri"/>
                <a:cs typeface="Calibri"/>
                <a:sym typeface="Calibri"/>
              </a:defRPr>
            </a:pPr>
            <a:endParaRPr/>
          </a:p>
        </p:txBody>
      </p:sp>
      <p:sp>
        <p:nvSpPr>
          <p:cNvPr id="226" name="Line"/>
          <p:cNvSpPr/>
          <p:nvPr/>
        </p:nvSpPr>
        <p:spPr>
          <a:xfrm>
            <a:off x="3106873" y="2047266"/>
            <a:ext cx="307617" cy="1390"/>
          </a:xfrm>
          <a:prstGeom prst="line">
            <a:avLst/>
          </a:prstGeom>
          <a:ln w="50800">
            <a:solidFill>
              <a:srgbClr val="FF2600"/>
            </a:solidFill>
            <a:miter/>
            <a:tailEnd type="triangle"/>
          </a:ln>
        </p:spPr>
        <p:txBody>
          <a:bodyPr lIns="45719" rIns="45719"/>
          <a:lstStyle/>
          <a:p>
            <a:endParaRPr/>
          </a:p>
        </p:txBody>
      </p:sp>
      <p:sp>
        <p:nvSpPr>
          <p:cNvPr id="227" name="Data…"/>
          <p:cNvSpPr/>
          <p:nvPr/>
        </p:nvSpPr>
        <p:spPr>
          <a:xfrm rot="16200000">
            <a:off x="-1428053" y="3087156"/>
            <a:ext cx="3618460" cy="558007"/>
          </a:xfrm>
          <a:prstGeom prst="rect">
            <a:avLst/>
          </a:prstGeom>
          <a:ln w="254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1600" b="1"/>
            </a:pPr>
            <a:r>
              <a:rPr dirty="0"/>
              <a:t>Data</a:t>
            </a:r>
          </a:p>
          <a:p>
            <a:pPr algn="ctr">
              <a:defRPr sz="1500" i="1"/>
            </a:pPr>
            <a:r>
              <a:rPr lang="en-US" dirty="0"/>
              <a:t>Internal and External</a:t>
            </a:r>
            <a:endParaRPr dirty="0"/>
          </a:p>
        </p:txBody>
      </p:sp>
      <p:sp>
        <p:nvSpPr>
          <p:cNvPr id="229" name="Rounded Rectangle"/>
          <p:cNvSpPr/>
          <p:nvPr/>
        </p:nvSpPr>
        <p:spPr>
          <a:xfrm>
            <a:off x="788488" y="2797299"/>
            <a:ext cx="2305959" cy="1051018"/>
          </a:xfrm>
          <a:prstGeom prst="roundRect">
            <a:avLst>
              <a:gd name="adj" fmla="val 39209"/>
            </a:avLst>
          </a:prstGeom>
          <a:ln w="38100">
            <a:solidFill>
              <a:srgbClr val="FF2600"/>
            </a:solidFill>
            <a:miter/>
          </a:ln>
        </p:spPr>
        <p:txBody>
          <a:bodyPr lIns="45719" rIns="45719" anchor="ctr"/>
          <a:lstStyle/>
          <a:p>
            <a:pPr defTabSz="914366">
              <a:defRPr sz="1600">
                <a:latin typeface="Calibri"/>
                <a:ea typeface="Calibri"/>
                <a:cs typeface="Calibri"/>
                <a:sym typeface="Calibri"/>
              </a:defRPr>
            </a:pPr>
            <a:endParaRPr/>
          </a:p>
        </p:txBody>
      </p:sp>
      <p:sp>
        <p:nvSpPr>
          <p:cNvPr id="230" name="Line"/>
          <p:cNvSpPr/>
          <p:nvPr/>
        </p:nvSpPr>
        <p:spPr>
          <a:xfrm>
            <a:off x="1970255" y="2516760"/>
            <a:ext cx="1" cy="290532"/>
          </a:xfrm>
          <a:prstGeom prst="line">
            <a:avLst/>
          </a:prstGeom>
          <a:ln w="38100">
            <a:solidFill>
              <a:srgbClr val="FF2600"/>
            </a:solidFill>
            <a:miter/>
            <a:tailEnd type="triangle"/>
          </a:ln>
        </p:spPr>
        <p:txBody>
          <a:bodyPr lIns="45719" rIns="45719"/>
          <a:lstStyle/>
          <a:p>
            <a:endParaRPr/>
          </a:p>
        </p:txBody>
      </p:sp>
      <p:sp>
        <p:nvSpPr>
          <p:cNvPr id="234" name="Rounded Rectangle"/>
          <p:cNvSpPr/>
          <p:nvPr/>
        </p:nvSpPr>
        <p:spPr>
          <a:xfrm>
            <a:off x="788488" y="4109425"/>
            <a:ext cx="2305959" cy="1051018"/>
          </a:xfrm>
          <a:prstGeom prst="roundRect">
            <a:avLst>
              <a:gd name="adj" fmla="val 39209"/>
            </a:avLst>
          </a:prstGeom>
          <a:ln w="38100">
            <a:solidFill>
              <a:srgbClr val="FF2600"/>
            </a:solidFill>
            <a:miter/>
          </a:ln>
        </p:spPr>
        <p:txBody>
          <a:bodyPr lIns="45719" rIns="45719" anchor="ctr"/>
          <a:lstStyle/>
          <a:p>
            <a:pPr defTabSz="914366">
              <a:defRPr sz="1600">
                <a:latin typeface="Calibri"/>
                <a:ea typeface="Calibri"/>
                <a:cs typeface="Calibri"/>
                <a:sym typeface="Calibri"/>
              </a:defRPr>
            </a:pPr>
            <a:endParaRPr/>
          </a:p>
        </p:txBody>
      </p:sp>
      <p:sp>
        <p:nvSpPr>
          <p:cNvPr id="235" name="Line"/>
          <p:cNvSpPr/>
          <p:nvPr/>
        </p:nvSpPr>
        <p:spPr>
          <a:xfrm>
            <a:off x="1970255" y="3859975"/>
            <a:ext cx="1" cy="249243"/>
          </a:xfrm>
          <a:prstGeom prst="line">
            <a:avLst/>
          </a:prstGeom>
          <a:ln w="38100">
            <a:solidFill>
              <a:srgbClr val="FF2600"/>
            </a:solidFill>
            <a:miter/>
            <a:tailEnd type="triangle"/>
          </a:ln>
        </p:spPr>
        <p:txBody>
          <a:bodyPr lIns="45719" rIns="45719"/>
          <a:lstStyle/>
          <a:p>
            <a:endParaRPr/>
          </a:p>
        </p:txBody>
      </p:sp>
      <p:sp>
        <p:nvSpPr>
          <p:cNvPr id="217" name="Analytics"/>
          <p:cNvSpPr txBox="1"/>
          <p:nvPr/>
        </p:nvSpPr>
        <p:spPr>
          <a:xfrm>
            <a:off x="5613960" y="5304484"/>
            <a:ext cx="1111534" cy="32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0433FF"/>
                </a:solidFill>
              </a:defRPr>
            </a:lvl1pPr>
          </a:lstStyle>
          <a:p>
            <a:r>
              <a:rPr dirty="0"/>
              <a:t>Analytics</a:t>
            </a:r>
          </a:p>
        </p:txBody>
      </p:sp>
      <p:sp>
        <p:nvSpPr>
          <p:cNvPr id="228" name="Line"/>
          <p:cNvSpPr/>
          <p:nvPr/>
        </p:nvSpPr>
        <p:spPr>
          <a:xfrm>
            <a:off x="6437881" y="2056699"/>
            <a:ext cx="287613" cy="762"/>
          </a:xfrm>
          <a:prstGeom prst="line">
            <a:avLst/>
          </a:prstGeom>
          <a:ln w="50800">
            <a:solidFill>
              <a:srgbClr val="0000FF"/>
            </a:solidFill>
            <a:miter/>
            <a:tailEnd type="triangle"/>
          </a:ln>
        </p:spPr>
        <p:txBody>
          <a:bodyPr lIns="45719" rIns="45719"/>
          <a:lstStyle/>
          <a:p>
            <a:endParaRPr/>
          </a:p>
        </p:txBody>
      </p:sp>
      <p:sp>
        <p:nvSpPr>
          <p:cNvPr id="233" name="Monetize Processes and Resources…"/>
          <p:cNvSpPr/>
          <p:nvPr/>
        </p:nvSpPr>
        <p:spPr>
          <a:xfrm rot="16200000">
            <a:off x="4346082" y="3039349"/>
            <a:ext cx="3618460" cy="558008"/>
          </a:xfrm>
          <a:prstGeom prst="rect">
            <a:avLst/>
          </a:prstGeom>
          <a:ln w="254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1600" b="1"/>
            </a:pPr>
            <a:r>
              <a:t>Monetize Processes and Resources</a:t>
            </a:r>
          </a:p>
          <a:p>
            <a:pPr algn="ctr">
              <a:defRPr sz="1500" i="1"/>
            </a:pPr>
            <a:r>
              <a:t>Forecasted, planned, or actual</a:t>
            </a:r>
          </a:p>
        </p:txBody>
      </p:sp>
      <p:sp>
        <p:nvSpPr>
          <p:cNvPr id="238" name="Line"/>
          <p:cNvSpPr/>
          <p:nvPr/>
        </p:nvSpPr>
        <p:spPr>
          <a:xfrm>
            <a:off x="6437881" y="3313950"/>
            <a:ext cx="287613" cy="762"/>
          </a:xfrm>
          <a:prstGeom prst="line">
            <a:avLst/>
          </a:prstGeom>
          <a:ln w="50800">
            <a:solidFill>
              <a:srgbClr val="0000FF"/>
            </a:solidFill>
            <a:miter/>
            <a:tailEnd type="triangle"/>
          </a:ln>
        </p:spPr>
        <p:txBody>
          <a:bodyPr lIns="45719" rIns="45719"/>
          <a:lstStyle/>
          <a:p>
            <a:endParaRPr/>
          </a:p>
        </p:txBody>
      </p:sp>
      <p:sp>
        <p:nvSpPr>
          <p:cNvPr id="239" name="Line"/>
          <p:cNvSpPr/>
          <p:nvPr/>
        </p:nvSpPr>
        <p:spPr>
          <a:xfrm>
            <a:off x="6437881" y="4644770"/>
            <a:ext cx="287613" cy="762"/>
          </a:xfrm>
          <a:prstGeom prst="line">
            <a:avLst/>
          </a:prstGeom>
          <a:ln w="50800">
            <a:solidFill>
              <a:srgbClr val="0000FF"/>
            </a:solidFill>
            <a:miter/>
            <a:tailEnd type="triangle"/>
          </a:ln>
        </p:spPr>
        <p:txBody>
          <a:bodyPr lIns="45719" rIns="45719"/>
          <a:lstStyle/>
          <a:p>
            <a:endParaRPr/>
          </a:p>
        </p:txBody>
      </p:sp>
      <p:sp>
        <p:nvSpPr>
          <p:cNvPr id="240" name="Line"/>
          <p:cNvSpPr/>
          <p:nvPr/>
        </p:nvSpPr>
        <p:spPr>
          <a:xfrm>
            <a:off x="3106873" y="3322109"/>
            <a:ext cx="307617" cy="1390"/>
          </a:xfrm>
          <a:prstGeom prst="line">
            <a:avLst/>
          </a:prstGeom>
          <a:ln w="50800">
            <a:solidFill>
              <a:srgbClr val="FF2600"/>
            </a:solidFill>
            <a:miter/>
            <a:tailEnd type="triangle"/>
          </a:ln>
        </p:spPr>
        <p:txBody>
          <a:bodyPr lIns="45719" rIns="45719"/>
          <a:lstStyle/>
          <a:p>
            <a:endParaRPr/>
          </a:p>
        </p:txBody>
      </p:sp>
      <p:sp>
        <p:nvSpPr>
          <p:cNvPr id="241" name="Line"/>
          <p:cNvSpPr/>
          <p:nvPr/>
        </p:nvSpPr>
        <p:spPr>
          <a:xfrm>
            <a:off x="3106873" y="4634235"/>
            <a:ext cx="307617" cy="1390"/>
          </a:xfrm>
          <a:prstGeom prst="line">
            <a:avLst/>
          </a:prstGeom>
          <a:ln w="50800">
            <a:solidFill>
              <a:srgbClr val="FF2600"/>
            </a:solidFill>
            <a:miter/>
            <a:tailEnd type="triangle"/>
          </a:ln>
        </p:spPr>
        <p:txBody>
          <a:bodyPr lIns="45719" rIns="45719"/>
          <a:lstStyle/>
          <a:p>
            <a:endParaRPr/>
          </a:p>
        </p:txBody>
      </p:sp>
      <p:sp>
        <p:nvSpPr>
          <p:cNvPr id="242" name="Causal Models"/>
          <p:cNvSpPr txBox="1"/>
          <p:nvPr/>
        </p:nvSpPr>
        <p:spPr>
          <a:xfrm>
            <a:off x="650289" y="948587"/>
            <a:ext cx="2639933" cy="32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FF2600"/>
                </a:solidFill>
              </a:defRPr>
            </a:lvl1pPr>
          </a:lstStyle>
          <a:p>
            <a:r>
              <a:t>Strategy Formulation</a:t>
            </a:r>
          </a:p>
        </p:txBody>
      </p:sp>
      <p:sp>
        <p:nvSpPr>
          <p:cNvPr id="3" name="Rounded Rectangle">
            <a:extLst>
              <a:ext uri="{FF2B5EF4-FFF2-40B4-BE49-F238E27FC236}">
                <a16:creationId xmlns:a16="http://schemas.microsoft.com/office/drawing/2014/main" id="{919B832D-F954-4236-9B53-8380EDC196ED}"/>
              </a:ext>
            </a:extLst>
          </p:cNvPr>
          <p:cNvSpPr/>
          <p:nvPr/>
        </p:nvSpPr>
        <p:spPr>
          <a:xfrm>
            <a:off x="3404341" y="1503221"/>
            <a:ext cx="2131900" cy="1053362"/>
          </a:xfrm>
          <a:prstGeom prst="roundRect">
            <a:avLst>
              <a:gd name="adj" fmla="val 39121"/>
            </a:avLst>
          </a:prstGeom>
          <a:ln w="38100">
            <a:solidFill>
              <a:srgbClr val="0433FF"/>
            </a:solidFill>
            <a:miter/>
          </a:ln>
        </p:spPr>
        <p:txBody>
          <a:bodyPr lIns="45719" rIns="45719" anchor="ctr"/>
          <a:lstStyle/>
          <a:p>
            <a:pPr defTabSz="914366">
              <a:defRPr sz="1600">
                <a:latin typeface="Calibri"/>
                <a:ea typeface="Calibri"/>
                <a:cs typeface="Calibri"/>
                <a:sym typeface="Calibri"/>
              </a:defRPr>
            </a:pPr>
            <a:endParaRPr/>
          </a:p>
        </p:txBody>
      </p:sp>
      <p:sp>
        <p:nvSpPr>
          <p:cNvPr id="4" name="Rounded Rectangle">
            <a:extLst>
              <a:ext uri="{FF2B5EF4-FFF2-40B4-BE49-F238E27FC236}">
                <a16:creationId xmlns:a16="http://schemas.microsoft.com/office/drawing/2014/main" id="{B4E2A3CF-9787-47AB-AED7-5691A877E465}"/>
              </a:ext>
            </a:extLst>
          </p:cNvPr>
          <p:cNvSpPr/>
          <p:nvPr/>
        </p:nvSpPr>
        <p:spPr>
          <a:xfrm>
            <a:off x="3426916" y="2770952"/>
            <a:ext cx="2131900" cy="1053362"/>
          </a:xfrm>
          <a:prstGeom prst="roundRect">
            <a:avLst>
              <a:gd name="adj" fmla="val 39121"/>
            </a:avLst>
          </a:prstGeom>
          <a:ln w="38100">
            <a:solidFill>
              <a:srgbClr val="0433FF"/>
            </a:solidFill>
            <a:miter/>
          </a:ln>
        </p:spPr>
        <p:txBody>
          <a:bodyPr lIns="45719" rIns="45719" anchor="ctr"/>
          <a:lstStyle/>
          <a:p>
            <a:pPr defTabSz="914366">
              <a:defRPr sz="1600">
                <a:latin typeface="Calibri"/>
                <a:ea typeface="Calibri"/>
                <a:cs typeface="Calibri"/>
                <a:sym typeface="Calibri"/>
              </a:defRPr>
            </a:pPr>
            <a:endParaRPr/>
          </a:p>
        </p:txBody>
      </p:sp>
      <p:sp>
        <p:nvSpPr>
          <p:cNvPr id="5" name="Rounded Rectangle">
            <a:extLst>
              <a:ext uri="{FF2B5EF4-FFF2-40B4-BE49-F238E27FC236}">
                <a16:creationId xmlns:a16="http://schemas.microsoft.com/office/drawing/2014/main" id="{A78D4081-E36E-42A4-9E5E-3A2D75CC2AF1}"/>
              </a:ext>
            </a:extLst>
          </p:cNvPr>
          <p:cNvSpPr/>
          <p:nvPr/>
        </p:nvSpPr>
        <p:spPr>
          <a:xfrm>
            <a:off x="3403161" y="4063159"/>
            <a:ext cx="2131900" cy="1053362"/>
          </a:xfrm>
          <a:prstGeom prst="roundRect">
            <a:avLst>
              <a:gd name="adj" fmla="val 39121"/>
            </a:avLst>
          </a:prstGeom>
          <a:ln w="38100">
            <a:solidFill>
              <a:srgbClr val="0433FF"/>
            </a:solidFill>
            <a:miter/>
          </a:ln>
        </p:spPr>
        <p:txBody>
          <a:bodyPr lIns="45719" rIns="45719" anchor="ctr"/>
          <a:lstStyle/>
          <a:p>
            <a:pPr defTabSz="914366">
              <a:defRPr sz="1600">
                <a:latin typeface="Calibri"/>
                <a:ea typeface="Calibri"/>
                <a:cs typeface="Calibri"/>
                <a:sym typeface="Calibri"/>
              </a:defRPr>
            </a:pPr>
            <a:endParaRPr/>
          </a:p>
        </p:txBody>
      </p:sp>
      <p:sp>
        <p:nvSpPr>
          <p:cNvPr id="6" name="Line">
            <a:extLst>
              <a:ext uri="{FF2B5EF4-FFF2-40B4-BE49-F238E27FC236}">
                <a16:creationId xmlns:a16="http://schemas.microsoft.com/office/drawing/2014/main" id="{89E5BD45-A136-45C3-B8BD-C2A9A3A197C7}"/>
              </a:ext>
            </a:extLst>
          </p:cNvPr>
          <p:cNvSpPr/>
          <p:nvPr/>
        </p:nvSpPr>
        <p:spPr>
          <a:xfrm>
            <a:off x="5563651" y="2048656"/>
            <a:ext cx="307617" cy="1390"/>
          </a:xfrm>
          <a:prstGeom prst="line">
            <a:avLst/>
          </a:prstGeom>
          <a:ln w="50800">
            <a:solidFill>
              <a:srgbClr val="0000FF"/>
            </a:solidFill>
            <a:miter/>
            <a:tailEnd type="triangle"/>
          </a:ln>
        </p:spPr>
        <p:txBody>
          <a:bodyPr lIns="45719" rIns="45719"/>
          <a:lstStyle/>
          <a:p>
            <a:endParaRPr/>
          </a:p>
        </p:txBody>
      </p:sp>
      <p:sp>
        <p:nvSpPr>
          <p:cNvPr id="7" name="Line">
            <a:extLst>
              <a:ext uri="{FF2B5EF4-FFF2-40B4-BE49-F238E27FC236}">
                <a16:creationId xmlns:a16="http://schemas.microsoft.com/office/drawing/2014/main" id="{8EB2C116-A90D-4A57-BC92-A0927E34D913}"/>
              </a:ext>
            </a:extLst>
          </p:cNvPr>
          <p:cNvSpPr/>
          <p:nvPr/>
        </p:nvSpPr>
        <p:spPr>
          <a:xfrm>
            <a:off x="5584174" y="3356709"/>
            <a:ext cx="307617" cy="1390"/>
          </a:xfrm>
          <a:prstGeom prst="line">
            <a:avLst/>
          </a:prstGeom>
          <a:ln w="50800">
            <a:solidFill>
              <a:srgbClr val="0000FF"/>
            </a:solidFill>
            <a:miter/>
            <a:tailEnd type="triangle"/>
          </a:ln>
        </p:spPr>
        <p:txBody>
          <a:bodyPr lIns="45719" rIns="45719"/>
          <a:lstStyle/>
          <a:p>
            <a:endParaRPr/>
          </a:p>
        </p:txBody>
      </p:sp>
      <p:sp>
        <p:nvSpPr>
          <p:cNvPr id="8" name="Line">
            <a:extLst>
              <a:ext uri="{FF2B5EF4-FFF2-40B4-BE49-F238E27FC236}">
                <a16:creationId xmlns:a16="http://schemas.microsoft.com/office/drawing/2014/main" id="{950F87E2-92D0-46A8-B411-9838B03AF3BF}"/>
              </a:ext>
            </a:extLst>
          </p:cNvPr>
          <p:cNvSpPr/>
          <p:nvPr/>
        </p:nvSpPr>
        <p:spPr>
          <a:xfrm>
            <a:off x="5558753" y="4630393"/>
            <a:ext cx="307617" cy="1390"/>
          </a:xfrm>
          <a:prstGeom prst="line">
            <a:avLst/>
          </a:prstGeom>
          <a:ln w="50800">
            <a:solidFill>
              <a:srgbClr val="0000FF"/>
            </a:solidFill>
            <a:miter/>
            <a:tailEnd type="triangle"/>
          </a:ln>
        </p:spPr>
        <p:txBody>
          <a:bodyPr lIns="45719" rIns="45719"/>
          <a:lstStyle/>
          <a:p>
            <a:endParaRPr/>
          </a:p>
        </p:txBody>
      </p:sp>
      <p:sp>
        <p:nvSpPr>
          <p:cNvPr id="9" name="Revenue Model…">
            <a:extLst>
              <a:ext uri="{FF2B5EF4-FFF2-40B4-BE49-F238E27FC236}">
                <a16:creationId xmlns:a16="http://schemas.microsoft.com/office/drawing/2014/main" id="{C66202BD-347A-400F-9802-CC3C9FF24BBC}"/>
              </a:ext>
            </a:extLst>
          </p:cNvPr>
          <p:cNvSpPr txBox="1"/>
          <p:nvPr/>
        </p:nvSpPr>
        <p:spPr>
          <a:xfrm>
            <a:off x="3535387" y="1509537"/>
            <a:ext cx="1965751" cy="96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lgn="ctr" defTabSz="914366">
              <a:defRPr sz="1600" b="1">
                <a:solidFill>
                  <a:srgbClr val="0433FF"/>
                </a:solidFill>
              </a:defRPr>
            </a:pPr>
            <a:r>
              <a:rPr lang="en-US" dirty="0"/>
              <a:t>Market</a:t>
            </a:r>
            <a:r>
              <a:rPr dirty="0"/>
              <a:t> Model</a:t>
            </a:r>
          </a:p>
          <a:p>
            <a:pPr algn="ctr" defTabSz="914366">
              <a:defRPr sz="1400">
                <a:solidFill>
                  <a:srgbClr val="0433FF"/>
                </a:solidFill>
              </a:defRPr>
            </a:pPr>
            <a:r>
              <a:rPr lang="en-US" dirty="0"/>
              <a:t>Quantitative Model of Market Opportunities to </a:t>
            </a:r>
          </a:p>
          <a:p>
            <a:pPr algn="ctr" defTabSz="914366">
              <a:defRPr sz="1400">
                <a:solidFill>
                  <a:srgbClr val="0433FF"/>
                </a:solidFill>
              </a:defRPr>
            </a:pPr>
            <a:r>
              <a:rPr lang="en-US" dirty="0"/>
              <a:t>be addressed</a:t>
            </a:r>
            <a:endParaRPr dirty="0"/>
          </a:p>
        </p:txBody>
      </p:sp>
      <p:sp>
        <p:nvSpPr>
          <p:cNvPr id="10" name="Revenue Model…">
            <a:extLst>
              <a:ext uri="{FF2B5EF4-FFF2-40B4-BE49-F238E27FC236}">
                <a16:creationId xmlns:a16="http://schemas.microsoft.com/office/drawing/2014/main" id="{D2FB9B94-3AF1-4392-A2A2-27730577CA58}"/>
              </a:ext>
            </a:extLst>
          </p:cNvPr>
          <p:cNvSpPr txBox="1"/>
          <p:nvPr/>
        </p:nvSpPr>
        <p:spPr>
          <a:xfrm>
            <a:off x="3528428" y="2815343"/>
            <a:ext cx="1965751" cy="96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lgn="ctr" defTabSz="914366">
              <a:defRPr sz="1600" b="1">
                <a:solidFill>
                  <a:srgbClr val="0433FF"/>
                </a:solidFill>
              </a:defRPr>
            </a:pPr>
            <a:r>
              <a:rPr lang="en-US" dirty="0"/>
              <a:t>Operational</a:t>
            </a:r>
            <a:r>
              <a:rPr dirty="0"/>
              <a:t> Model</a:t>
            </a:r>
          </a:p>
          <a:p>
            <a:pPr algn="ctr" defTabSz="914366">
              <a:defRPr sz="1400">
                <a:solidFill>
                  <a:srgbClr val="0433FF"/>
                </a:solidFill>
              </a:defRPr>
            </a:pPr>
            <a:r>
              <a:rPr lang="en-US" dirty="0"/>
              <a:t>Quantitative Model of </a:t>
            </a:r>
          </a:p>
          <a:p>
            <a:pPr algn="ctr" defTabSz="914366">
              <a:defRPr sz="1400">
                <a:solidFill>
                  <a:srgbClr val="0433FF"/>
                </a:solidFill>
              </a:defRPr>
            </a:pPr>
            <a:r>
              <a:rPr lang="en-US" dirty="0"/>
              <a:t>Operational Capabilities </a:t>
            </a:r>
          </a:p>
          <a:p>
            <a:pPr algn="ctr" defTabSz="914366">
              <a:defRPr sz="1400">
                <a:solidFill>
                  <a:srgbClr val="0433FF"/>
                </a:solidFill>
              </a:defRPr>
            </a:pPr>
            <a:r>
              <a:rPr lang="en-US" dirty="0"/>
              <a:t>to be Deployed</a:t>
            </a:r>
            <a:endParaRPr dirty="0"/>
          </a:p>
        </p:txBody>
      </p:sp>
      <p:sp>
        <p:nvSpPr>
          <p:cNvPr id="11" name="Revenue Model…">
            <a:extLst>
              <a:ext uri="{FF2B5EF4-FFF2-40B4-BE49-F238E27FC236}">
                <a16:creationId xmlns:a16="http://schemas.microsoft.com/office/drawing/2014/main" id="{6296F9FA-969E-4005-BF79-64ED182A2D71}"/>
              </a:ext>
            </a:extLst>
          </p:cNvPr>
          <p:cNvSpPr txBox="1"/>
          <p:nvPr/>
        </p:nvSpPr>
        <p:spPr>
          <a:xfrm>
            <a:off x="3512553" y="4094739"/>
            <a:ext cx="1965751" cy="74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lgn="ctr" defTabSz="914366">
              <a:defRPr sz="1600" b="1">
                <a:solidFill>
                  <a:srgbClr val="0433FF"/>
                </a:solidFill>
              </a:defRPr>
            </a:pPr>
            <a:r>
              <a:rPr lang="en-US" dirty="0"/>
              <a:t>Investment</a:t>
            </a:r>
            <a:r>
              <a:rPr dirty="0"/>
              <a:t> Model</a:t>
            </a:r>
          </a:p>
          <a:p>
            <a:pPr algn="ctr" defTabSz="914366">
              <a:defRPr sz="1400">
                <a:solidFill>
                  <a:srgbClr val="0433FF"/>
                </a:solidFill>
              </a:defRPr>
            </a:pPr>
            <a:r>
              <a:rPr lang="en-US" dirty="0"/>
              <a:t>New Capacities and Capabilities Expected</a:t>
            </a:r>
            <a:endParaRPr dirty="0"/>
          </a:p>
        </p:txBody>
      </p:sp>
      <p:sp>
        <p:nvSpPr>
          <p:cNvPr id="13" name="TextBox 12">
            <a:extLst>
              <a:ext uri="{FF2B5EF4-FFF2-40B4-BE49-F238E27FC236}">
                <a16:creationId xmlns:a16="http://schemas.microsoft.com/office/drawing/2014/main" id="{3339BCDF-0AF8-47A8-A16E-A721308040DE}"/>
              </a:ext>
            </a:extLst>
          </p:cNvPr>
          <p:cNvSpPr txBox="1"/>
          <p:nvPr/>
        </p:nvSpPr>
        <p:spPr>
          <a:xfrm>
            <a:off x="3730448" y="5283719"/>
            <a:ext cx="14773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FF"/>
                </a:solidFill>
                <a:effectLst/>
                <a:uFillTx/>
                <a:latin typeface="+mn-lt"/>
                <a:ea typeface="+mn-ea"/>
                <a:cs typeface="+mn-cs"/>
                <a:sym typeface="Arial"/>
              </a:rPr>
              <a:t>Nonmonetary</a:t>
            </a:r>
          </a:p>
        </p:txBody>
      </p:sp>
      <p:cxnSp>
        <p:nvCxnSpPr>
          <p:cNvPr id="68" name="Straight Arrow Connector 67">
            <a:extLst>
              <a:ext uri="{FF2B5EF4-FFF2-40B4-BE49-F238E27FC236}">
                <a16:creationId xmlns:a16="http://schemas.microsoft.com/office/drawing/2014/main" id="{7DA181B8-15D2-4898-AB45-8C49E7A99EF0}"/>
              </a:ext>
            </a:extLst>
          </p:cNvPr>
          <p:cNvCxnSpPr>
            <a:cxnSpLocks/>
          </p:cNvCxnSpPr>
          <p:nvPr/>
        </p:nvCxnSpPr>
        <p:spPr>
          <a:xfrm flipH="1">
            <a:off x="5260230" y="5502574"/>
            <a:ext cx="252988" cy="1"/>
          </a:xfrm>
          <a:prstGeom prst="straightConnector1">
            <a:avLst/>
          </a:prstGeom>
          <a:noFill/>
          <a:ln w="12700" cap="flat">
            <a:solidFill>
              <a:srgbClr val="0000FF"/>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76" name="Group 75">
            <a:extLst>
              <a:ext uri="{FF2B5EF4-FFF2-40B4-BE49-F238E27FC236}">
                <a16:creationId xmlns:a16="http://schemas.microsoft.com/office/drawing/2014/main" id="{CC821F1F-6AF4-41CA-9738-5D451914C081}"/>
              </a:ext>
            </a:extLst>
          </p:cNvPr>
          <p:cNvGrpSpPr/>
          <p:nvPr/>
        </p:nvGrpSpPr>
        <p:grpSpPr>
          <a:xfrm>
            <a:off x="8454139" y="783577"/>
            <a:ext cx="3558571" cy="4870922"/>
            <a:chOff x="5848368" y="744556"/>
            <a:chExt cx="3558571" cy="4870922"/>
          </a:xfrm>
        </p:grpSpPr>
        <p:grpSp>
          <p:nvGrpSpPr>
            <p:cNvPr id="77" name="Group">
              <a:extLst>
                <a:ext uri="{FF2B5EF4-FFF2-40B4-BE49-F238E27FC236}">
                  <a16:creationId xmlns:a16="http://schemas.microsoft.com/office/drawing/2014/main" id="{34F4776D-098B-4656-8E8D-9B161DA6225C}"/>
                </a:ext>
              </a:extLst>
            </p:cNvPr>
            <p:cNvGrpSpPr/>
            <p:nvPr/>
          </p:nvGrpSpPr>
          <p:grpSpPr>
            <a:xfrm>
              <a:off x="5848368" y="1347288"/>
              <a:ext cx="891634" cy="4037743"/>
              <a:chOff x="0" y="0"/>
              <a:chExt cx="891633" cy="4037742"/>
            </a:xfrm>
          </p:grpSpPr>
          <p:grpSp>
            <p:nvGrpSpPr>
              <p:cNvPr id="87" name="Group">
                <a:extLst>
                  <a:ext uri="{FF2B5EF4-FFF2-40B4-BE49-F238E27FC236}">
                    <a16:creationId xmlns:a16="http://schemas.microsoft.com/office/drawing/2014/main" id="{F946E0D4-80BC-4511-A189-EBA4B0BA4279}"/>
                  </a:ext>
                </a:extLst>
              </p:cNvPr>
              <p:cNvGrpSpPr/>
              <p:nvPr/>
            </p:nvGrpSpPr>
            <p:grpSpPr>
              <a:xfrm>
                <a:off x="0" y="0"/>
                <a:ext cx="645051" cy="4037743"/>
                <a:chOff x="0" y="0"/>
                <a:chExt cx="645050" cy="4037742"/>
              </a:xfrm>
            </p:grpSpPr>
            <p:sp>
              <p:nvSpPr>
                <p:cNvPr id="89" name="Rounded Rectangle">
                  <a:extLst>
                    <a:ext uri="{FF2B5EF4-FFF2-40B4-BE49-F238E27FC236}">
                      <a16:creationId xmlns:a16="http://schemas.microsoft.com/office/drawing/2014/main" id="{90B9772D-D0E7-46F0-B6FB-25520E62E258}"/>
                    </a:ext>
                  </a:extLst>
                </p:cNvPr>
                <p:cNvSpPr/>
                <p:nvPr/>
              </p:nvSpPr>
              <p:spPr>
                <a:xfrm>
                  <a:off x="100916" y="67156"/>
                  <a:ext cx="544135" cy="3788868"/>
                </a:xfrm>
                <a:prstGeom prst="roundRect">
                  <a:avLst>
                    <a:gd name="adj" fmla="val 37303"/>
                  </a:avLst>
                </a:prstGeom>
                <a:noFill/>
                <a:ln w="38100" cap="flat">
                  <a:solidFill>
                    <a:srgbClr val="0433FF"/>
                  </a:solidFill>
                  <a:prstDash val="solid"/>
                  <a:miter lim="800000"/>
                </a:ln>
                <a:effectLst/>
              </p:spPr>
              <p:txBody>
                <a:bodyPr wrap="square" lIns="45719" tIns="45719" rIns="45719" bIns="45719" numCol="1" anchor="ctr">
                  <a:noAutofit/>
                </a:bodyPr>
                <a:lstStyle/>
                <a:p>
                  <a:endParaRPr/>
                </a:p>
              </p:txBody>
            </p:sp>
            <p:sp>
              <p:nvSpPr>
                <p:cNvPr id="90" name="Rectangle">
                  <a:extLst>
                    <a:ext uri="{FF2B5EF4-FFF2-40B4-BE49-F238E27FC236}">
                      <a16:creationId xmlns:a16="http://schemas.microsoft.com/office/drawing/2014/main" id="{8F1DB37B-D209-4D1F-8286-B1079791AAAB}"/>
                    </a:ext>
                  </a:extLst>
                </p:cNvPr>
                <p:cNvSpPr/>
                <p:nvPr/>
              </p:nvSpPr>
              <p:spPr>
                <a:xfrm>
                  <a:off x="0" y="0"/>
                  <a:ext cx="432857" cy="403774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sp>
            <p:nvSpPr>
              <p:cNvPr id="88" name="Arrow">
                <a:extLst>
                  <a:ext uri="{FF2B5EF4-FFF2-40B4-BE49-F238E27FC236}">
                    <a16:creationId xmlns:a16="http://schemas.microsoft.com/office/drawing/2014/main" id="{C849E1D5-97B9-49F4-9C73-9CAFFD79ABAA}"/>
                  </a:ext>
                </a:extLst>
              </p:cNvPr>
              <p:cNvSpPr/>
              <p:nvPr/>
            </p:nvSpPr>
            <p:spPr>
              <a:xfrm>
                <a:off x="644610" y="1876872"/>
                <a:ext cx="247024" cy="154740"/>
              </a:xfrm>
              <a:prstGeom prst="rightArrow">
                <a:avLst>
                  <a:gd name="adj1" fmla="val 32000"/>
                  <a:gd name="adj2" fmla="val 496566"/>
                </a:avLst>
              </a:prstGeom>
              <a:solidFill>
                <a:srgbClr val="0433FF"/>
              </a:solidFill>
              <a:ln w="38100" cap="flat">
                <a:solidFill>
                  <a:srgbClr val="0433FF"/>
                </a:solidFill>
                <a:prstDash val="solid"/>
                <a:miter lim="800000"/>
              </a:ln>
              <a:effectLst/>
            </p:spPr>
            <p:txBody>
              <a:bodyPr wrap="square" lIns="45719" tIns="45719" rIns="45719" bIns="45719" numCol="1" anchor="ctr">
                <a:noAutofit/>
              </a:bodyPr>
              <a:lstStyle/>
              <a:p>
                <a:endParaRPr/>
              </a:p>
            </p:txBody>
          </p:sp>
        </p:grpSp>
        <p:sp>
          <p:nvSpPr>
            <p:cNvPr id="78" name="Outputs">
              <a:extLst>
                <a:ext uri="{FF2B5EF4-FFF2-40B4-BE49-F238E27FC236}">
                  <a16:creationId xmlns:a16="http://schemas.microsoft.com/office/drawing/2014/main" id="{5122BBEF-A8CD-4879-8137-E46CA565BC92}"/>
                </a:ext>
              </a:extLst>
            </p:cNvPr>
            <p:cNvSpPr txBox="1"/>
            <p:nvPr/>
          </p:nvSpPr>
          <p:spPr>
            <a:xfrm>
              <a:off x="7555399" y="5269231"/>
              <a:ext cx="982549"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008F00"/>
                  </a:solidFill>
                </a:defRPr>
              </a:lvl1pPr>
            </a:lstStyle>
            <a:p>
              <a:r>
                <a:rPr lang="en-US" dirty="0"/>
                <a:t>Results</a:t>
              </a:r>
              <a:endParaRPr dirty="0"/>
            </a:p>
          </p:txBody>
        </p:sp>
        <p:sp>
          <p:nvSpPr>
            <p:cNvPr id="79" name="Decision Making">
              <a:extLst>
                <a:ext uri="{FF2B5EF4-FFF2-40B4-BE49-F238E27FC236}">
                  <a16:creationId xmlns:a16="http://schemas.microsoft.com/office/drawing/2014/main" id="{4112D40C-4C2A-498E-9C86-9C42271CB358}"/>
                </a:ext>
              </a:extLst>
            </p:cNvPr>
            <p:cNvSpPr txBox="1"/>
            <p:nvPr/>
          </p:nvSpPr>
          <p:spPr>
            <a:xfrm>
              <a:off x="6621141" y="744556"/>
              <a:ext cx="2785798" cy="777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b="1">
                  <a:solidFill>
                    <a:srgbClr val="008F00"/>
                  </a:solidFill>
                </a:defRPr>
              </a:pPr>
              <a:r>
                <a:rPr dirty="0"/>
                <a:t>Strategy Execution</a:t>
              </a:r>
            </a:p>
            <a:p>
              <a:pPr algn="ctr" defTabSz="914366">
                <a:defRPr sz="1400" b="1" i="1">
                  <a:solidFill>
                    <a:srgbClr val="008F00"/>
                  </a:solidFill>
                </a:defRPr>
              </a:pPr>
              <a:r>
                <a:rPr dirty="0"/>
                <a:t>(Forecasting &amp; Decision Making)</a:t>
              </a:r>
            </a:p>
          </p:txBody>
        </p:sp>
        <p:sp>
          <p:nvSpPr>
            <p:cNvPr id="80" name="Portfolio Mgt…">
              <a:extLst>
                <a:ext uri="{FF2B5EF4-FFF2-40B4-BE49-F238E27FC236}">
                  <a16:creationId xmlns:a16="http://schemas.microsoft.com/office/drawing/2014/main" id="{7AEC0F68-6402-4913-AE05-0292A982B174}"/>
                </a:ext>
              </a:extLst>
            </p:cNvPr>
            <p:cNvSpPr txBox="1"/>
            <p:nvPr/>
          </p:nvSpPr>
          <p:spPr>
            <a:xfrm>
              <a:off x="7075239" y="1672270"/>
              <a:ext cx="1942869" cy="900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008F00"/>
                  </a:solidFill>
                </a:defRPr>
              </a:pPr>
              <a:r>
                <a:t>Revenue Mgt</a:t>
              </a:r>
            </a:p>
            <a:p>
              <a:pPr algn="ctr" defTabSz="914366">
                <a:defRPr sz="1400">
                  <a:solidFill>
                    <a:srgbClr val="008F00"/>
                  </a:solidFill>
                </a:defRPr>
              </a:pPr>
              <a:r>
                <a:t>Products, Services, Customers,</a:t>
              </a:r>
              <a:endParaRPr sz="2000"/>
            </a:p>
            <a:p>
              <a:pPr algn="ctr" defTabSz="914366">
                <a:defRPr sz="1400">
                  <a:solidFill>
                    <a:srgbClr val="008F00"/>
                  </a:solidFill>
                </a:defRPr>
              </a:pPr>
              <a:r>
                <a:t>Channels, or SBUs</a:t>
              </a:r>
            </a:p>
          </p:txBody>
        </p:sp>
        <p:sp>
          <p:nvSpPr>
            <p:cNvPr id="81" name="Business Mgt…">
              <a:extLst>
                <a:ext uri="{FF2B5EF4-FFF2-40B4-BE49-F238E27FC236}">
                  <a16:creationId xmlns:a16="http://schemas.microsoft.com/office/drawing/2014/main" id="{EB0CF60A-4286-4F2F-BA68-70DC6DE74732}"/>
                </a:ext>
              </a:extLst>
            </p:cNvPr>
            <p:cNvSpPr txBox="1"/>
            <p:nvPr/>
          </p:nvSpPr>
          <p:spPr>
            <a:xfrm>
              <a:off x="7083232" y="3017279"/>
              <a:ext cx="1861615" cy="746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008F00"/>
                  </a:solidFill>
                </a:defRPr>
              </a:pPr>
              <a:r>
                <a:rPr lang="en-US" dirty="0"/>
                <a:t>Operations</a:t>
              </a:r>
              <a:r>
                <a:rPr dirty="0"/>
                <a:t> Mgt</a:t>
              </a:r>
            </a:p>
            <a:p>
              <a:pPr algn="ctr" defTabSz="914366">
                <a:defRPr sz="1400">
                  <a:solidFill>
                    <a:srgbClr val="008F00"/>
                  </a:solidFill>
                </a:defRPr>
              </a:pPr>
              <a:r>
                <a:rPr dirty="0"/>
                <a:t>Processes </a:t>
              </a:r>
              <a:r>
                <a:rPr lang="en-US" dirty="0"/>
                <a:t>and</a:t>
              </a:r>
            </a:p>
            <a:p>
              <a:pPr algn="ctr" defTabSz="914366">
                <a:defRPr sz="1400">
                  <a:solidFill>
                    <a:srgbClr val="008F00"/>
                  </a:solidFill>
                </a:defRPr>
              </a:pPr>
              <a:r>
                <a:rPr lang="en-US" dirty="0"/>
                <a:t>Cost</a:t>
              </a:r>
              <a:endParaRPr dirty="0"/>
            </a:p>
          </p:txBody>
        </p:sp>
        <p:sp>
          <p:nvSpPr>
            <p:cNvPr id="82" name="Rounded Rectangle">
              <a:extLst>
                <a:ext uri="{FF2B5EF4-FFF2-40B4-BE49-F238E27FC236}">
                  <a16:creationId xmlns:a16="http://schemas.microsoft.com/office/drawing/2014/main" id="{E2914E78-D29F-4B8F-B610-B265EA35B747}"/>
                </a:ext>
              </a:extLst>
            </p:cNvPr>
            <p:cNvSpPr/>
            <p:nvPr/>
          </p:nvSpPr>
          <p:spPr>
            <a:xfrm>
              <a:off x="6964553" y="1575275"/>
              <a:ext cx="2098974" cy="1053251"/>
            </a:xfrm>
            <a:prstGeom prst="roundRect">
              <a:avLst>
                <a:gd name="adj" fmla="val 39126"/>
              </a:avLst>
            </a:prstGeom>
            <a:ln w="38100">
              <a:solidFill>
                <a:srgbClr val="008F00"/>
              </a:solidFill>
              <a:miter/>
            </a:ln>
          </p:spPr>
          <p:txBody>
            <a:bodyPr lIns="45719" rIns="45719" anchor="ctr"/>
            <a:lstStyle/>
            <a:p>
              <a:pPr defTabSz="914366">
                <a:defRPr sz="1600">
                  <a:latin typeface="Calibri"/>
                  <a:ea typeface="Calibri"/>
                  <a:cs typeface="Calibri"/>
                  <a:sym typeface="Calibri"/>
                </a:defRPr>
              </a:pPr>
              <a:endParaRPr/>
            </a:p>
          </p:txBody>
        </p:sp>
        <p:sp>
          <p:nvSpPr>
            <p:cNvPr id="83" name="Rounded Rectangle">
              <a:extLst>
                <a:ext uri="{FF2B5EF4-FFF2-40B4-BE49-F238E27FC236}">
                  <a16:creationId xmlns:a16="http://schemas.microsoft.com/office/drawing/2014/main" id="{253586A2-76DF-44A0-820F-BEBDF2F5609E}"/>
                </a:ext>
              </a:extLst>
            </p:cNvPr>
            <p:cNvSpPr/>
            <p:nvPr/>
          </p:nvSpPr>
          <p:spPr>
            <a:xfrm>
              <a:off x="6999817" y="2848796"/>
              <a:ext cx="2028446" cy="1053251"/>
            </a:xfrm>
            <a:prstGeom prst="roundRect">
              <a:avLst>
                <a:gd name="adj" fmla="val 39126"/>
              </a:avLst>
            </a:prstGeom>
            <a:ln w="38100">
              <a:solidFill>
                <a:srgbClr val="008F00"/>
              </a:solidFill>
              <a:miter/>
            </a:ln>
          </p:spPr>
          <p:txBody>
            <a:bodyPr lIns="45719" rIns="45719" anchor="ctr"/>
            <a:lstStyle/>
            <a:p>
              <a:pPr defTabSz="914366">
                <a:defRPr sz="1600">
                  <a:latin typeface="Calibri"/>
                  <a:ea typeface="Calibri"/>
                  <a:cs typeface="Calibri"/>
                  <a:sym typeface="Calibri"/>
                </a:defRPr>
              </a:pPr>
              <a:endParaRPr/>
            </a:p>
          </p:txBody>
        </p:sp>
        <p:sp>
          <p:nvSpPr>
            <p:cNvPr id="84" name="Rounded Rectangle">
              <a:extLst>
                <a:ext uri="{FF2B5EF4-FFF2-40B4-BE49-F238E27FC236}">
                  <a16:creationId xmlns:a16="http://schemas.microsoft.com/office/drawing/2014/main" id="{C23BF25D-2545-4264-8C13-BFE3E52A5BDC}"/>
                </a:ext>
              </a:extLst>
            </p:cNvPr>
            <p:cNvSpPr/>
            <p:nvPr/>
          </p:nvSpPr>
          <p:spPr>
            <a:xfrm>
              <a:off x="6999884" y="4064986"/>
              <a:ext cx="2028446" cy="1053251"/>
            </a:xfrm>
            <a:prstGeom prst="roundRect">
              <a:avLst>
                <a:gd name="adj" fmla="val 39126"/>
              </a:avLst>
            </a:prstGeom>
            <a:ln w="38100">
              <a:solidFill>
                <a:srgbClr val="008F00"/>
              </a:solidFill>
              <a:miter/>
            </a:ln>
          </p:spPr>
          <p:txBody>
            <a:bodyPr lIns="45719" rIns="45719" anchor="ctr"/>
            <a:lstStyle/>
            <a:p>
              <a:pPr defTabSz="914366">
                <a:defRPr sz="1600">
                  <a:latin typeface="Calibri"/>
                  <a:ea typeface="Calibri"/>
                  <a:cs typeface="Calibri"/>
                  <a:sym typeface="Calibri"/>
                </a:defRPr>
              </a:pPr>
              <a:endParaRPr/>
            </a:p>
          </p:txBody>
        </p:sp>
        <p:sp>
          <p:nvSpPr>
            <p:cNvPr id="85" name="Rectangle">
              <a:extLst>
                <a:ext uri="{FF2B5EF4-FFF2-40B4-BE49-F238E27FC236}">
                  <a16:creationId xmlns:a16="http://schemas.microsoft.com/office/drawing/2014/main" id="{247655E5-A124-4C87-87BE-9B22D33913A6}"/>
                </a:ext>
              </a:extLst>
            </p:cNvPr>
            <p:cNvSpPr/>
            <p:nvPr/>
          </p:nvSpPr>
          <p:spPr>
            <a:xfrm>
              <a:off x="6852105" y="1491148"/>
              <a:ext cx="2356504" cy="3686221"/>
            </a:xfrm>
            <a:prstGeom prst="rect">
              <a:avLst/>
            </a:prstGeom>
            <a:ln w="25400">
              <a:solidFill>
                <a:srgbClr val="008F00"/>
              </a:solidFill>
              <a:custDash>
                <a:ds d="200000" sp="200000"/>
              </a:custDash>
              <a:miter lim="400000"/>
            </a:ln>
          </p:spPr>
          <p:txBody>
            <a:bodyPr lIns="45719" rIns="45719" anchor="ctr"/>
            <a:lstStyle/>
            <a:p>
              <a:endParaRPr/>
            </a:p>
          </p:txBody>
        </p:sp>
        <p:sp>
          <p:nvSpPr>
            <p:cNvPr id="86" name="Investment Mgt…">
              <a:extLst>
                <a:ext uri="{FF2B5EF4-FFF2-40B4-BE49-F238E27FC236}">
                  <a16:creationId xmlns:a16="http://schemas.microsoft.com/office/drawing/2014/main" id="{F1ED6284-F76C-4849-92A8-3287FF9AC813}"/>
                </a:ext>
              </a:extLst>
            </p:cNvPr>
            <p:cNvSpPr txBox="1"/>
            <p:nvPr/>
          </p:nvSpPr>
          <p:spPr>
            <a:xfrm>
              <a:off x="7051457" y="4103545"/>
              <a:ext cx="1916827" cy="992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008F00"/>
                  </a:solidFill>
                </a:defRPr>
              </a:pPr>
              <a:r>
                <a:rPr lang="en-US" dirty="0"/>
                <a:t>Resource &amp; </a:t>
              </a:r>
              <a:r>
                <a:rPr dirty="0"/>
                <a:t>Investment Mgt</a:t>
              </a:r>
            </a:p>
            <a:p>
              <a:pPr algn="ctr" defTabSz="914366">
                <a:defRPr sz="1400">
                  <a:solidFill>
                    <a:srgbClr val="008F00"/>
                  </a:solidFill>
                </a:defRPr>
              </a:pPr>
              <a:r>
                <a:rPr dirty="0"/>
                <a:t>Tangible and </a:t>
              </a:r>
            </a:p>
            <a:p>
              <a:pPr algn="ctr" defTabSz="914366">
                <a:defRPr sz="1400">
                  <a:solidFill>
                    <a:srgbClr val="008F00"/>
                  </a:solidFill>
                </a:defRPr>
              </a:pPr>
              <a:r>
                <a:rPr dirty="0"/>
                <a:t>Intangible Assets </a:t>
              </a:r>
            </a:p>
          </p:txBody>
        </p:sp>
      </p:grpSp>
      <p:sp>
        <p:nvSpPr>
          <p:cNvPr id="222" name="Monetization"/>
          <p:cNvSpPr txBox="1"/>
          <p:nvPr/>
        </p:nvSpPr>
        <p:spPr>
          <a:xfrm>
            <a:off x="4923970" y="768073"/>
            <a:ext cx="2344060" cy="53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b="1">
                <a:solidFill>
                  <a:srgbClr val="0433FF"/>
                </a:solidFill>
              </a:defRPr>
            </a:pPr>
            <a:r>
              <a:rPr dirty="0"/>
              <a:t>Strategy Validation</a:t>
            </a:r>
          </a:p>
          <a:p>
            <a:pPr algn="ctr" defTabSz="914366">
              <a:defRPr sz="1400" b="1" i="1">
                <a:solidFill>
                  <a:srgbClr val="0433FF"/>
                </a:solidFill>
              </a:defRPr>
            </a:pPr>
            <a:r>
              <a:rPr dirty="0"/>
              <a:t>(Causal Models)</a:t>
            </a:r>
          </a:p>
        </p:txBody>
      </p:sp>
      <p:sp>
        <p:nvSpPr>
          <p:cNvPr id="223" name="Revenue Model…"/>
          <p:cNvSpPr txBox="1"/>
          <p:nvPr/>
        </p:nvSpPr>
        <p:spPr>
          <a:xfrm>
            <a:off x="6833975" y="1576680"/>
            <a:ext cx="1965751" cy="900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0433FF"/>
                </a:solidFill>
              </a:defRPr>
            </a:pPr>
            <a:r>
              <a:rPr dirty="0"/>
              <a:t>Revenue Model</a:t>
            </a:r>
          </a:p>
          <a:p>
            <a:pPr algn="ctr" defTabSz="914366">
              <a:defRPr sz="1400">
                <a:solidFill>
                  <a:srgbClr val="0433FF"/>
                </a:solidFill>
              </a:defRPr>
            </a:pPr>
            <a:r>
              <a:rPr dirty="0"/>
              <a:t>Pricing, Capacity, Marketing, Channels, and Regulation</a:t>
            </a:r>
          </a:p>
        </p:txBody>
      </p:sp>
      <p:sp>
        <p:nvSpPr>
          <p:cNvPr id="224" name="Cost Model…"/>
          <p:cNvSpPr txBox="1"/>
          <p:nvPr/>
        </p:nvSpPr>
        <p:spPr>
          <a:xfrm>
            <a:off x="6929055" y="2867872"/>
            <a:ext cx="1704755" cy="900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a:defRPr sz="1600" b="1">
                <a:solidFill>
                  <a:srgbClr val="0433FF"/>
                </a:solidFill>
              </a:defRPr>
            </a:pPr>
            <a:r>
              <a:rPr dirty="0"/>
              <a:t>Cost Model</a:t>
            </a:r>
          </a:p>
          <a:p>
            <a:pPr algn="ctr" defTabSz="914366">
              <a:defRPr sz="1400">
                <a:solidFill>
                  <a:srgbClr val="0433FF"/>
                </a:solidFill>
              </a:defRPr>
            </a:pPr>
            <a:r>
              <a:rPr dirty="0"/>
              <a:t>Based on the </a:t>
            </a:r>
            <a:endParaRPr sz="2000" dirty="0"/>
          </a:p>
          <a:p>
            <a:pPr algn="ctr" defTabSz="914366">
              <a:defRPr sz="1400" b="1">
                <a:solidFill>
                  <a:srgbClr val="0433FF"/>
                </a:solidFill>
              </a:defRPr>
            </a:pPr>
            <a:r>
              <a:rPr dirty="0"/>
              <a:t>IMA’s </a:t>
            </a:r>
            <a:r>
              <a:rPr i="1" dirty="0"/>
              <a:t>Managerial</a:t>
            </a:r>
            <a:endParaRPr sz="2000" i="1" dirty="0"/>
          </a:p>
          <a:p>
            <a:pPr algn="ctr" defTabSz="914366">
              <a:defRPr sz="1400" b="1" i="1">
                <a:solidFill>
                  <a:srgbClr val="0433FF"/>
                </a:solidFill>
              </a:defRPr>
            </a:pPr>
            <a:r>
              <a:rPr dirty="0"/>
              <a:t>Costing Concepts</a:t>
            </a:r>
          </a:p>
        </p:txBody>
      </p:sp>
      <p:sp>
        <p:nvSpPr>
          <p:cNvPr id="225" name="Rounded Rectangle"/>
          <p:cNvSpPr/>
          <p:nvPr/>
        </p:nvSpPr>
        <p:spPr>
          <a:xfrm>
            <a:off x="6715483" y="1530779"/>
            <a:ext cx="2131900" cy="1053362"/>
          </a:xfrm>
          <a:prstGeom prst="roundRect">
            <a:avLst>
              <a:gd name="adj" fmla="val 39121"/>
            </a:avLst>
          </a:prstGeom>
          <a:ln w="38100">
            <a:solidFill>
              <a:srgbClr val="0433FF"/>
            </a:solidFill>
            <a:miter/>
          </a:ln>
        </p:spPr>
        <p:txBody>
          <a:bodyPr lIns="45719" rIns="45719" anchor="ctr"/>
          <a:lstStyle/>
          <a:p>
            <a:pPr defTabSz="914366">
              <a:defRPr sz="1600">
                <a:latin typeface="Calibri"/>
                <a:ea typeface="Calibri"/>
                <a:cs typeface="Calibri"/>
                <a:sym typeface="Calibri"/>
              </a:defRPr>
            </a:pPr>
            <a:endParaRPr/>
          </a:p>
        </p:txBody>
      </p:sp>
      <p:sp>
        <p:nvSpPr>
          <p:cNvPr id="231" name="Rounded Rectangle"/>
          <p:cNvSpPr/>
          <p:nvPr/>
        </p:nvSpPr>
        <p:spPr>
          <a:xfrm>
            <a:off x="6709125" y="2807463"/>
            <a:ext cx="2144616" cy="1051076"/>
          </a:xfrm>
          <a:prstGeom prst="roundRect">
            <a:avLst>
              <a:gd name="adj" fmla="val 39206"/>
            </a:avLst>
          </a:prstGeom>
          <a:ln w="38100">
            <a:solidFill>
              <a:srgbClr val="0433FF"/>
            </a:solidFill>
            <a:miter/>
          </a:ln>
        </p:spPr>
        <p:txBody>
          <a:bodyPr lIns="45719" rIns="45719" anchor="ctr"/>
          <a:lstStyle/>
          <a:p>
            <a:pPr defTabSz="914366">
              <a:defRPr sz="1600">
                <a:latin typeface="Calibri"/>
                <a:ea typeface="Calibri"/>
                <a:cs typeface="Calibri"/>
                <a:sym typeface="Calibri"/>
              </a:defRPr>
            </a:pPr>
            <a:endParaRPr/>
          </a:p>
        </p:txBody>
      </p:sp>
      <p:sp>
        <p:nvSpPr>
          <p:cNvPr id="236" name="Cost Model…"/>
          <p:cNvSpPr txBox="1"/>
          <p:nvPr/>
        </p:nvSpPr>
        <p:spPr>
          <a:xfrm>
            <a:off x="6886043" y="4073450"/>
            <a:ext cx="1861615" cy="1054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a:r>
              <a:rPr lang="en-US" sz="1600" b="1" dirty="0">
                <a:solidFill>
                  <a:srgbClr val="0000FF"/>
                </a:solidFill>
              </a:rPr>
              <a:t>Investment, Capital Preservation  &amp; Cost of Capital</a:t>
            </a:r>
          </a:p>
        </p:txBody>
      </p:sp>
      <p:sp>
        <p:nvSpPr>
          <p:cNvPr id="237" name="Rounded Rectangle"/>
          <p:cNvSpPr/>
          <p:nvPr/>
        </p:nvSpPr>
        <p:spPr>
          <a:xfrm>
            <a:off x="6744543" y="4073659"/>
            <a:ext cx="2144616" cy="1051076"/>
          </a:xfrm>
          <a:prstGeom prst="roundRect">
            <a:avLst>
              <a:gd name="adj" fmla="val 39206"/>
            </a:avLst>
          </a:prstGeom>
          <a:ln w="38100">
            <a:solidFill>
              <a:srgbClr val="0433FF"/>
            </a:solidFill>
            <a:miter/>
          </a:ln>
        </p:spPr>
        <p:txBody>
          <a:bodyPr lIns="45719" rIns="45719" anchor="ctr"/>
          <a:lstStyle/>
          <a:p>
            <a:pPr defTabSz="914366">
              <a:defRPr sz="1600">
                <a:latin typeface="Calibri"/>
                <a:ea typeface="Calibri"/>
                <a:cs typeface="Calibri"/>
                <a:sym typeface="Calibri"/>
              </a:defRPr>
            </a:pPr>
            <a:endParaRPr/>
          </a:p>
        </p:txBody>
      </p:sp>
      <p:sp>
        <p:nvSpPr>
          <p:cNvPr id="14" name="TextBox 13">
            <a:extLst>
              <a:ext uri="{FF2B5EF4-FFF2-40B4-BE49-F238E27FC236}">
                <a16:creationId xmlns:a16="http://schemas.microsoft.com/office/drawing/2014/main" id="{C4221468-295C-41AF-8729-A6A3FDDD9DAA}"/>
              </a:ext>
            </a:extLst>
          </p:cNvPr>
          <p:cNvSpPr txBox="1"/>
          <p:nvPr/>
        </p:nvSpPr>
        <p:spPr>
          <a:xfrm>
            <a:off x="7336384" y="5327221"/>
            <a:ext cx="10541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FF"/>
                </a:solidFill>
                <a:effectLst/>
                <a:uFillTx/>
                <a:latin typeface="+mn-lt"/>
                <a:ea typeface="+mn-ea"/>
                <a:cs typeface="+mn-cs"/>
                <a:sym typeface="Arial"/>
              </a:rPr>
              <a:t>Monetary</a:t>
            </a:r>
          </a:p>
        </p:txBody>
      </p:sp>
      <p:cxnSp>
        <p:nvCxnSpPr>
          <p:cNvPr id="17" name="Straight Arrow Connector 16">
            <a:extLst>
              <a:ext uri="{FF2B5EF4-FFF2-40B4-BE49-F238E27FC236}">
                <a16:creationId xmlns:a16="http://schemas.microsoft.com/office/drawing/2014/main" id="{704192F9-AEFA-4685-A2B8-463F2C9C3E68}"/>
              </a:ext>
            </a:extLst>
          </p:cNvPr>
          <p:cNvCxnSpPr/>
          <p:nvPr/>
        </p:nvCxnSpPr>
        <p:spPr>
          <a:xfrm>
            <a:off x="6886043" y="5502574"/>
            <a:ext cx="252988" cy="0"/>
          </a:xfrm>
          <a:prstGeom prst="straightConnector1">
            <a:avLst/>
          </a:prstGeom>
          <a:noFill/>
          <a:ln w="12700" cap="flat">
            <a:solidFill>
              <a:srgbClr val="0000FF"/>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91" name="Group 90">
            <a:extLst>
              <a:ext uri="{FF2B5EF4-FFF2-40B4-BE49-F238E27FC236}">
                <a16:creationId xmlns:a16="http://schemas.microsoft.com/office/drawing/2014/main" id="{06EC9CA4-32B4-4167-ADF2-9F7893275863}"/>
              </a:ext>
            </a:extLst>
          </p:cNvPr>
          <p:cNvGrpSpPr/>
          <p:nvPr/>
        </p:nvGrpSpPr>
        <p:grpSpPr>
          <a:xfrm>
            <a:off x="1082436" y="5721040"/>
            <a:ext cx="10586862" cy="626751"/>
            <a:chOff x="1082436" y="5721040"/>
            <a:chExt cx="7855512" cy="537009"/>
          </a:xfrm>
        </p:grpSpPr>
        <p:sp>
          <p:nvSpPr>
            <p:cNvPr id="92" name="Arrow: Left 91">
              <a:extLst>
                <a:ext uri="{FF2B5EF4-FFF2-40B4-BE49-F238E27FC236}">
                  <a16:creationId xmlns:a16="http://schemas.microsoft.com/office/drawing/2014/main" id="{E4B3BEDC-F0B8-4849-8B69-FB3B33B50CD7}"/>
                </a:ext>
              </a:extLst>
            </p:cNvPr>
            <p:cNvSpPr/>
            <p:nvPr/>
          </p:nvSpPr>
          <p:spPr>
            <a:xfrm>
              <a:off x="1082436" y="5721040"/>
              <a:ext cx="7855512" cy="537009"/>
            </a:xfrm>
            <a:prstGeom prst="leftArrow">
              <a:avLst/>
            </a:prstGeom>
            <a:noFill/>
            <a:ln w="5715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93" name="TextBox 92">
              <a:extLst>
                <a:ext uri="{FF2B5EF4-FFF2-40B4-BE49-F238E27FC236}">
                  <a16:creationId xmlns:a16="http://schemas.microsoft.com/office/drawing/2014/main" id="{CFD28E4A-A2CB-4B46-8389-F7DE462980F2}"/>
                </a:ext>
              </a:extLst>
            </p:cNvPr>
            <p:cNvSpPr txBox="1"/>
            <p:nvPr/>
          </p:nvSpPr>
          <p:spPr>
            <a:xfrm>
              <a:off x="3915076" y="5820275"/>
              <a:ext cx="224676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7030A0"/>
                  </a:solidFill>
                  <a:effectLst/>
                  <a:uFillTx/>
                  <a:latin typeface="+mn-lt"/>
                  <a:ea typeface="+mn-ea"/>
                  <a:cs typeface="+mn-cs"/>
                  <a:sym typeface="Arial"/>
                </a:rPr>
                <a:t>Strategy Evaluation</a:t>
              </a:r>
            </a:p>
          </p:txBody>
        </p:sp>
      </p:grpSp>
      <p:sp>
        <p:nvSpPr>
          <p:cNvPr id="25" name="Line">
            <a:extLst>
              <a:ext uri="{FF2B5EF4-FFF2-40B4-BE49-F238E27FC236}">
                <a16:creationId xmlns:a16="http://schemas.microsoft.com/office/drawing/2014/main" id="{616783D9-698D-4A69-A4A2-876393AFE00E}"/>
              </a:ext>
            </a:extLst>
          </p:cNvPr>
          <p:cNvSpPr/>
          <p:nvPr/>
        </p:nvSpPr>
        <p:spPr>
          <a:xfrm flipV="1">
            <a:off x="7750154" y="3832411"/>
            <a:ext cx="0" cy="241248"/>
          </a:xfrm>
          <a:prstGeom prst="line">
            <a:avLst/>
          </a:prstGeom>
          <a:ln w="50800">
            <a:solidFill>
              <a:srgbClr val="0000FF"/>
            </a:solidFill>
            <a:miter/>
            <a:tailEnd type="triangle"/>
          </a:ln>
        </p:spPr>
        <p:txBody>
          <a:bodyPr lIns="45719" rIns="45719"/>
          <a:lstStyle/>
          <a:p>
            <a:endParaRPr/>
          </a:p>
        </p:txBody>
      </p:sp>
      <p:sp>
        <p:nvSpPr>
          <p:cNvPr id="61" name="IMA Profitability Analytics Model"/>
          <p:cNvSpPr txBox="1"/>
          <p:nvPr/>
        </p:nvSpPr>
        <p:spPr>
          <a:xfrm>
            <a:off x="1436250" y="181406"/>
            <a:ext cx="9440009"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ctr" defTabSz="914366">
              <a:defRPr sz="3000" b="1"/>
            </a:lvl1pPr>
          </a:lstStyle>
          <a:p>
            <a:pPr hangingPunct="0"/>
            <a:r>
              <a:rPr b="0" kern="0" dirty="0">
                <a:solidFill>
                  <a:srgbClr val="000000"/>
                </a:solidFill>
                <a:latin typeface="Bookman Old Style" panose="02050604050505020204" pitchFamily="18" charset="0"/>
                <a:sym typeface="Arial"/>
              </a:rPr>
              <a:t>PACE™ Profitability Analytics Model</a:t>
            </a:r>
          </a:p>
        </p:txBody>
      </p:sp>
      <p:cxnSp>
        <p:nvCxnSpPr>
          <p:cNvPr id="62" name="Straight Connector 61"/>
          <p:cNvCxnSpPr/>
          <p:nvPr/>
        </p:nvCxnSpPr>
        <p:spPr>
          <a:xfrm>
            <a:off x="1114697" y="809897"/>
            <a:ext cx="10016083" cy="8709"/>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1847666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latin typeface="Times New Roman" panose="02020603050405020304" pitchFamily="18" charset="0"/>
                <a:cs typeface="Times New Roman" panose="02020603050405020304" pitchFamily="18" charset="0"/>
              </a:rPr>
              <a:t>© 2020 – Profitability Analytics Center of Excellence</a:t>
            </a:r>
          </a:p>
        </p:txBody>
      </p:sp>
      <p:cxnSp>
        <p:nvCxnSpPr>
          <p:cNvPr id="3" name="Straight Connector 2"/>
          <p:cNvCxnSpPr/>
          <p:nvPr/>
        </p:nvCxnSpPr>
        <p:spPr>
          <a:xfrm>
            <a:off x="0" y="6348549"/>
            <a:ext cx="12090114" cy="17418"/>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4" name="Straight Connector 3"/>
          <p:cNvCxnSpPr/>
          <p:nvPr/>
        </p:nvCxnSpPr>
        <p:spPr>
          <a:xfrm>
            <a:off x="1114697" y="1645918"/>
            <a:ext cx="10016083" cy="8709"/>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 name="Title 1">
            <a:extLst>
              <a:ext uri="{FF2B5EF4-FFF2-40B4-BE49-F238E27FC236}">
                <a16:creationId xmlns:a16="http://schemas.microsoft.com/office/drawing/2014/main" id="{C29BC677-120F-4C1D-B806-76FB79F22DAA}"/>
              </a:ext>
            </a:extLst>
          </p:cNvPr>
          <p:cNvSpPr txBox="1">
            <a:spLocks/>
          </p:cNvSpPr>
          <p:nvPr/>
        </p:nvSpPr>
        <p:spPr>
          <a:xfrm>
            <a:off x="992778" y="826535"/>
            <a:ext cx="10058400" cy="697466"/>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kern="0" dirty="0">
                <a:solidFill>
                  <a:srgbClr val="000000"/>
                </a:solidFill>
                <a:latin typeface="Bookman Old Style" panose="02050604050505020204" pitchFamily="18" charset="0"/>
                <a:sym typeface="Arial"/>
              </a:rPr>
              <a:t>PACE™</a:t>
            </a:r>
            <a:r>
              <a:rPr lang="en-US" dirty="0">
                <a:latin typeface="Bookman Old Style" panose="02050604050505020204" pitchFamily="18" charset="0"/>
              </a:rPr>
              <a:t> Moving Forward</a:t>
            </a:r>
          </a:p>
        </p:txBody>
      </p:sp>
      <p:sp>
        <p:nvSpPr>
          <p:cNvPr id="16" name="Content Placeholder 15">
            <a:extLst>
              <a:ext uri="{FF2B5EF4-FFF2-40B4-BE49-F238E27FC236}">
                <a16:creationId xmlns:a16="http://schemas.microsoft.com/office/drawing/2014/main" id="{2FA663B0-B051-4F4C-9593-D15D99D8E66C}"/>
              </a:ext>
            </a:extLst>
          </p:cNvPr>
          <p:cNvSpPr>
            <a:spLocks noGrp="1"/>
          </p:cNvSpPr>
          <p:nvPr>
            <p:ph sz="half" idx="1"/>
          </p:nvPr>
        </p:nvSpPr>
        <p:spPr/>
        <p:txBody>
          <a:bodyPr>
            <a:normAutofit fontScale="92500" lnSpcReduction="10000"/>
          </a:bodyPr>
          <a:lstStyle/>
          <a:p>
            <a:r>
              <a:rPr lang="en-US" dirty="0"/>
              <a:t>Profitability Analytics Field Study</a:t>
            </a:r>
          </a:p>
          <a:p>
            <a:r>
              <a:rPr lang="en-US" dirty="0"/>
              <a:t>Partnerships with “User/Customer” Associations</a:t>
            </a:r>
          </a:p>
          <a:p>
            <a:r>
              <a:rPr lang="en-US" dirty="0"/>
              <a:t>Monthly Webinar Series</a:t>
            </a:r>
          </a:p>
          <a:p>
            <a:r>
              <a:rPr lang="en-US" dirty="0"/>
              <a:t>PA Development Groups:  (Ideas)</a:t>
            </a:r>
          </a:p>
          <a:p>
            <a:pPr lvl="1"/>
            <a:r>
              <a:rPr lang="en-US" dirty="0"/>
              <a:t>Profitability</a:t>
            </a:r>
          </a:p>
          <a:p>
            <a:pPr lvl="1"/>
            <a:r>
              <a:rPr lang="en-US" dirty="0"/>
              <a:t>Marketing/Revenue</a:t>
            </a:r>
          </a:p>
          <a:p>
            <a:pPr lvl="1"/>
            <a:r>
              <a:rPr lang="en-US" dirty="0"/>
              <a:t>Cost Management and Modeling</a:t>
            </a:r>
          </a:p>
          <a:p>
            <a:pPr lvl="1"/>
            <a:r>
              <a:rPr lang="en-US" dirty="0"/>
              <a:t>Investment Management</a:t>
            </a:r>
          </a:p>
          <a:p>
            <a:pPr lvl="1"/>
            <a:r>
              <a:rPr lang="en-US" dirty="0"/>
              <a:t>FP&amp;A Improvement</a:t>
            </a:r>
          </a:p>
          <a:p>
            <a:pPr lvl="1"/>
            <a:r>
              <a:rPr lang="en-US" dirty="0"/>
              <a:t>Data Analytics</a:t>
            </a:r>
          </a:p>
        </p:txBody>
      </p:sp>
      <p:sp>
        <p:nvSpPr>
          <p:cNvPr id="18" name="Content Placeholder 17">
            <a:extLst>
              <a:ext uri="{FF2B5EF4-FFF2-40B4-BE49-F238E27FC236}">
                <a16:creationId xmlns:a16="http://schemas.microsoft.com/office/drawing/2014/main" id="{3367F788-3439-4A20-AAF7-8713073317EA}"/>
              </a:ext>
            </a:extLst>
          </p:cNvPr>
          <p:cNvSpPr>
            <a:spLocks noGrp="1"/>
          </p:cNvSpPr>
          <p:nvPr>
            <p:ph sz="half" idx="2"/>
          </p:nvPr>
        </p:nvSpPr>
        <p:spPr>
          <a:solidFill>
            <a:srgbClr val="0070C0"/>
          </a:solidFill>
        </p:spPr>
        <p:txBody>
          <a:bodyPr>
            <a:normAutofit fontScale="92500" lnSpcReduction="10000"/>
          </a:bodyPr>
          <a:lstStyle/>
          <a:p>
            <a:endParaRPr lang="en-US" dirty="0"/>
          </a:p>
          <a:p>
            <a:pPr algn="ctr"/>
            <a:r>
              <a:rPr lang="en-US" sz="2600" dirty="0">
                <a:solidFill>
                  <a:schemeClr val="bg1"/>
                </a:solidFill>
              </a:rPr>
              <a:t>Email us with ideas and your interest in participating at:</a:t>
            </a:r>
          </a:p>
          <a:p>
            <a:pPr algn="ctr"/>
            <a:endParaRPr lang="en-US" sz="2600" dirty="0">
              <a:solidFill>
                <a:schemeClr val="bg1"/>
              </a:solidFill>
            </a:endParaRPr>
          </a:p>
          <a:p>
            <a:pPr algn="ctr"/>
            <a:r>
              <a:rPr lang="en-US" sz="2600" b="1" dirty="0">
                <a:solidFill>
                  <a:schemeClr val="bg1"/>
                </a:solidFill>
              </a:rPr>
              <a:t>profitabilityanalytics@gmail.com</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991314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873B8-A1C6-4860-9EF2-6BBE424CEF45}"/>
              </a:ext>
            </a:extLst>
          </p:cNvPr>
          <p:cNvSpPr>
            <a:spLocks noGrp="1"/>
          </p:cNvSpPr>
          <p:nvPr>
            <p:ph type="title"/>
          </p:nvPr>
        </p:nvSpPr>
        <p:spPr/>
        <p:txBody>
          <a:bodyPr/>
          <a:lstStyle/>
          <a:p>
            <a:br>
              <a:rPr lang="en-US" dirty="0"/>
            </a:br>
            <a:r>
              <a:rPr lang="en-US" dirty="0"/>
              <a:t>LinkedIn page</a:t>
            </a:r>
          </a:p>
        </p:txBody>
      </p:sp>
      <p:sp>
        <p:nvSpPr>
          <p:cNvPr id="3" name="Content Placeholder 2">
            <a:extLst>
              <a:ext uri="{FF2B5EF4-FFF2-40B4-BE49-F238E27FC236}">
                <a16:creationId xmlns:a16="http://schemas.microsoft.com/office/drawing/2014/main" id="{1B6EA790-5C1D-4F94-9D19-25F94E8428C4}"/>
              </a:ext>
            </a:extLst>
          </p:cNvPr>
          <p:cNvSpPr>
            <a:spLocks noGrp="1"/>
          </p:cNvSpPr>
          <p:nvPr>
            <p:ph idx="1"/>
          </p:nvPr>
        </p:nvSpPr>
        <p:spPr>
          <a:xfrm>
            <a:off x="8452884" y="4284960"/>
            <a:ext cx="3276954" cy="679898"/>
          </a:xfrm>
        </p:spPr>
        <p:txBody>
          <a:bodyPr>
            <a:noAutofit/>
          </a:bodyPr>
          <a:lstStyle/>
          <a:p>
            <a:r>
              <a:rPr lang="en-US" sz="2800" dirty="0"/>
              <a:t>In English …</a:t>
            </a:r>
          </a:p>
          <a:p>
            <a:r>
              <a:rPr lang="en-US" sz="2800" dirty="0"/>
              <a:t> and Spanish</a:t>
            </a:r>
          </a:p>
        </p:txBody>
      </p:sp>
      <p:pic>
        <p:nvPicPr>
          <p:cNvPr id="6" name="Picture 5">
            <a:extLst>
              <a:ext uri="{FF2B5EF4-FFF2-40B4-BE49-F238E27FC236}">
                <a16:creationId xmlns:a16="http://schemas.microsoft.com/office/drawing/2014/main" id="{18741D7E-346F-409C-B1DE-4C59D799A979}"/>
              </a:ext>
            </a:extLst>
          </p:cNvPr>
          <p:cNvPicPr>
            <a:picLocks noChangeAspect="1"/>
          </p:cNvPicPr>
          <p:nvPr/>
        </p:nvPicPr>
        <p:blipFill>
          <a:blip r:embed="rId3"/>
          <a:stretch>
            <a:fillRect/>
          </a:stretch>
        </p:blipFill>
        <p:spPr>
          <a:xfrm>
            <a:off x="224765" y="2509363"/>
            <a:ext cx="7749654" cy="3551195"/>
          </a:xfrm>
          <a:prstGeom prst="rect">
            <a:avLst/>
          </a:prstGeom>
        </p:spPr>
      </p:pic>
      <p:pic>
        <p:nvPicPr>
          <p:cNvPr id="7" name="Picture 6">
            <a:extLst>
              <a:ext uri="{FF2B5EF4-FFF2-40B4-BE49-F238E27FC236}">
                <a16:creationId xmlns:a16="http://schemas.microsoft.com/office/drawing/2014/main" id="{4E86C6C5-980F-4BBD-9773-59D37427772B}"/>
              </a:ext>
            </a:extLst>
          </p:cNvPr>
          <p:cNvPicPr>
            <a:picLocks noChangeAspect="1"/>
          </p:cNvPicPr>
          <p:nvPr/>
        </p:nvPicPr>
        <p:blipFill>
          <a:blip r:embed="rId4"/>
          <a:stretch>
            <a:fillRect/>
          </a:stretch>
        </p:blipFill>
        <p:spPr>
          <a:xfrm>
            <a:off x="5457207" y="446567"/>
            <a:ext cx="6510028" cy="3067674"/>
          </a:xfrm>
          <a:prstGeom prst="rect">
            <a:avLst/>
          </a:prstGeom>
        </p:spPr>
      </p:pic>
      <p:sp>
        <p:nvSpPr>
          <p:cNvPr id="8"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solidFill>
                  <a:schemeClr val="bg1"/>
                </a:solidFill>
                <a:latin typeface="Times New Roman" panose="02020603050405020304" pitchFamily="18" charset="0"/>
                <a:cs typeface="Times New Roman" panose="02020603050405020304" pitchFamily="18" charset="0"/>
              </a:rPr>
              <a:t>© 2020 – Profitability Analytics Center of Excellence</a:t>
            </a:r>
          </a:p>
        </p:txBody>
      </p:sp>
    </p:spTree>
    <p:extLst>
      <p:ext uri="{BB962C8B-B14F-4D97-AF65-F5344CB8AC3E}">
        <p14:creationId xmlns:p14="http://schemas.microsoft.com/office/powerpoint/2010/main" val="4285793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2">
            <a:extLst>
              <a:ext uri="{FF2B5EF4-FFF2-40B4-BE49-F238E27FC236}">
                <a16:creationId xmlns:a16="http://schemas.microsoft.com/office/drawing/2014/main" id="{990BAFCD-EA0A-47F4-8B00-AAB1E67A9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14">
            <a:extLst>
              <a:ext uri="{FF2B5EF4-FFF2-40B4-BE49-F238E27FC236}">
                <a16:creationId xmlns:a16="http://schemas.microsoft.com/office/drawing/2014/main" id="{2F9C61D6-37CC-4AD4-83C3-022D0887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51037"/>
            <a:ext cx="12192000" cy="230696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175C03-B695-4347-9E19-1AF2EA4E0AB3}"/>
              </a:ext>
            </a:extLst>
          </p:cNvPr>
          <p:cNvSpPr>
            <a:spLocks noGrp="1"/>
          </p:cNvSpPr>
          <p:nvPr>
            <p:ph type="title"/>
          </p:nvPr>
        </p:nvSpPr>
        <p:spPr>
          <a:xfrm>
            <a:off x="632900" y="4905662"/>
            <a:ext cx="7330353" cy="1541176"/>
          </a:xfrm>
        </p:spPr>
        <p:txBody>
          <a:bodyPr vert="horz" lIns="91440" tIns="45720" rIns="91440" bIns="45720" rtlCol="0" anchor="ctr">
            <a:normAutofit/>
          </a:bodyPr>
          <a:lstStyle/>
          <a:p>
            <a:pPr algn="r"/>
            <a:r>
              <a:rPr lang="en-US" sz="3700" dirty="0">
                <a:solidFill>
                  <a:srgbClr val="FFFFFF"/>
                </a:solidFill>
              </a:rPr>
              <a:t>PA Website</a:t>
            </a:r>
            <a:br>
              <a:rPr lang="en-US" sz="3700" dirty="0">
                <a:solidFill>
                  <a:srgbClr val="FFFFFF"/>
                </a:solidFill>
              </a:rPr>
            </a:br>
            <a:r>
              <a:rPr lang="en-US" sz="3700" dirty="0">
                <a:solidFill>
                  <a:srgbClr val="FFFFFF"/>
                </a:solidFill>
              </a:rPr>
              <a:t>www.profitability-analytics.org</a:t>
            </a:r>
          </a:p>
        </p:txBody>
      </p:sp>
      <p:sp>
        <p:nvSpPr>
          <p:cNvPr id="3" name="Content Placeholder 2">
            <a:extLst>
              <a:ext uri="{FF2B5EF4-FFF2-40B4-BE49-F238E27FC236}">
                <a16:creationId xmlns:a16="http://schemas.microsoft.com/office/drawing/2014/main" id="{1528BEFC-93B8-4314-86BE-137DC75A0B6A}"/>
              </a:ext>
            </a:extLst>
          </p:cNvPr>
          <p:cNvSpPr>
            <a:spLocks noGrp="1"/>
          </p:cNvSpPr>
          <p:nvPr>
            <p:ph idx="1"/>
          </p:nvPr>
        </p:nvSpPr>
        <p:spPr>
          <a:xfrm>
            <a:off x="8288040" y="4928681"/>
            <a:ext cx="3271059" cy="1495139"/>
          </a:xfrm>
        </p:spPr>
        <p:txBody>
          <a:bodyPr vert="horz" lIns="91440" tIns="45720" rIns="91440" bIns="45720" rtlCol="0" anchor="ctr">
            <a:normAutofit/>
          </a:bodyPr>
          <a:lstStyle/>
          <a:p>
            <a:pPr marL="0" indent="0">
              <a:lnSpc>
                <a:spcPct val="100000"/>
              </a:lnSpc>
              <a:buNone/>
            </a:pPr>
            <a:r>
              <a:rPr lang="en-US" sz="1800" cap="all" spc="200" dirty="0">
                <a:solidFill>
                  <a:srgbClr val="FFFFFF"/>
                </a:solidFill>
              </a:rPr>
              <a:t>Includes a Forum where members can exchange thoughts, experiences &amp; best practices.</a:t>
            </a:r>
          </a:p>
        </p:txBody>
      </p:sp>
      <p:cxnSp>
        <p:nvCxnSpPr>
          <p:cNvPr id="17" name="Straight Connector 16">
            <a:extLst>
              <a:ext uri="{FF2B5EF4-FFF2-40B4-BE49-F238E27FC236}">
                <a16:creationId xmlns:a16="http://schemas.microsoft.com/office/drawing/2014/main" id="{2669285E-35F6-4010-B084-229A808458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47" y="5676251"/>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solidFill>
                  <a:schemeClr val="bg1"/>
                </a:solidFill>
                <a:latin typeface="Times New Roman" panose="02020603050405020304" pitchFamily="18" charset="0"/>
                <a:cs typeface="Times New Roman" panose="02020603050405020304" pitchFamily="18" charset="0"/>
              </a:rPr>
              <a:t>© 2020 – Profitability Analytics Center of Excellence</a:t>
            </a:r>
          </a:p>
        </p:txBody>
      </p:sp>
      <p:pic>
        <p:nvPicPr>
          <p:cNvPr id="6" name="Picture 5">
            <a:extLst>
              <a:ext uri="{FF2B5EF4-FFF2-40B4-BE49-F238E27FC236}">
                <a16:creationId xmlns:a16="http://schemas.microsoft.com/office/drawing/2014/main" id="{2383C73A-6FAD-40AB-857F-FD99A5A818ED}"/>
              </a:ext>
            </a:extLst>
          </p:cNvPr>
          <p:cNvPicPr>
            <a:picLocks noChangeAspect="1"/>
          </p:cNvPicPr>
          <p:nvPr/>
        </p:nvPicPr>
        <p:blipFill>
          <a:blip r:embed="rId3"/>
          <a:stretch>
            <a:fillRect/>
          </a:stretch>
        </p:blipFill>
        <p:spPr>
          <a:xfrm>
            <a:off x="2336831" y="199240"/>
            <a:ext cx="6178520" cy="4076262"/>
          </a:xfrm>
          <a:prstGeom prst="rect">
            <a:avLst/>
          </a:prstGeom>
          <a:ln w="12700">
            <a:solidFill>
              <a:schemeClr val="tx1"/>
            </a:solidFill>
          </a:ln>
        </p:spPr>
      </p:pic>
    </p:spTree>
    <p:extLst>
      <p:ext uri="{BB962C8B-B14F-4D97-AF65-F5344CB8AC3E}">
        <p14:creationId xmlns:p14="http://schemas.microsoft.com/office/powerpoint/2010/main" val="407922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16D4A59-6456-4F63-80AC-3A3C3050BED6}"/>
              </a:ext>
            </a:extLst>
          </p:cNvPr>
          <p:cNvPicPr>
            <a:picLocks noChangeAspect="1"/>
          </p:cNvPicPr>
          <p:nvPr/>
        </p:nvPicPr>
        <p:blipFill rotWithShape="1">
          <a:blip r:embed="rId3"/>
          <a:srcRect t="7787"/>
          <a:stretch/>
        </p:blipFill>
        <p:spPr>
          <a:xfrm>
            <a:off x="-31" y="0"/>
            <a:ext cx="12192031" cy="6857990"/>
          </a:xfrm>
          <a:prstGeom prst="rect">
            <a:avLst/>
          </a:prstGeom>
        </p:spPr>
      </p:pic>
      <p:sp>
        <p:nvSpPr>
          <p:cNvPr id="13" name="Rectangle 12">
            <a:extLst>
              <a:ext uri="{FF2B5EF4-FFF2-40B4-BE49-F238E27FC236}">
                <a16:creationId xmlns:a16="http://schemas.microsoft.com/office/drawing/2014/main" id="{DFD57664-637D-40CA-83F2-B729A932B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915076"/>
            <a:ext cx="12188952" cy="1942924"/>
          </a:xfrm>
          <a:prstGeom prst="rect">
            <a:avLst/>
          </a:prstGeom>
          <a:gradFill>
            <a:gsLst>
              <a:gs pos="43000">
                <a:schemeClr val="tx1">
                  <a:alpha val="20000"/>
                </a:schemeClr>
              </a:gs>
              <a:gs pos="0">
                <a:schemeClr val="tx1">
                  <a:alpha val="0"/>
                </a:schemeClr>
              </a:gs>
              <a:gs pos="100000">
                <a:schemeClr val="tx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F7F30E67-F6B0-47C9-9D97-8F88FA7B9E47}"/>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gn="r"/>
            <a:r>
              <a:rPr lang="en-US" sz="4800">
                <a:solidFill>
                  <a:srgbClr val="FFFFFF"/>
                </a:solidFill>
              </a:rPr>
              <a:t>Questions?</a:t>
            </a:r>
          </a:p>
        </p:txBody>
      </p:sp>
      <p:cxnSp>
        <p:nvCxnSpPr>
          <p:cNvPr id="15" name="Straight Connector 14">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solidFill>
                  <a:schemeClr val="bg1"/>
                </a:solidFill>
                <a:latin typeface="Times New Roman" panose="02020603050405020304" pitchFamily="18" charset="0"/>
                <a:cs typeface="Times New Roman" panose="02020603050405020304" pitchFamily="18" charset="0"/>
              </a:rPr>
              <a:t>© 2020 – Profitability Analytics Center of Excellence</a:t>
            </a:r>
          </a:p>
        </p:txBody>
      </p:sp>
      <p:sp>
        <p:nvSpPr>
          <p:cNvPr id="10" name="TextBox 9">
            <a:extLst>
              <a:ext uri="{FF2B5EF4-FFF2-40B4-BE49-F238E27FC236}">
                <a16:creationId xmlns:a16="http://schemas.microsoft.com/office/drawing/2014/main" id="{C78D64EA-4DEA-457F-B5D8-96C39C3CB85D}"/>
              </a:ext>
            </a:extLst>
          </p:cNvPr>
          <p:cNvSpPr txBox="1"/>
          <p:nvPr/>
        </p:nvSpPr>
        <p:spPr>
          <a:xfrm>
            <a:off x="476362" y="1689453"/>
            <a:ext cx="6488407" cy="655500"/>
          </a:xfrm>
          <a:prstGeom prst="rect">
            <a:avLst/>
          </a:prstGeom>
          <a:noFill/>
        </p:spPr>
        <p:txBody>
          <a:bodyPr wrap="square">
            <a:spAutoFit/>
          </a:bodyPr>
          <a:lstStyle/>
          <a:p>
            <a:pPr marL="91440" marR="0" lvl="0" indent="-91440" algn="l" defTabSz="914400" rtl="0" eaLnBrk="1" fontAlgn="auto" latinLnBrk="0" hangingPunct="1">
              <a:lnSpc>
                <a:spcPct val="110000"/>
              </a:lnSpc>
              <a:spcBef>
                <a:spcPts val="1200"/>
              </a:spcBef>
              <a:spcAft>
                <a:spcPts val="200"/>
              </a:spcAft>
              <a:buClr>
                <a:srgbClr val="EC7016"/>
              </a:buClr>
              <a:buSzPct val="100000"/>
              <a:buFont typeface="Calibri" panose="020F0502020204030204" pitchFamily="34" charset="0"/>
              <a:buChar char=" "/>
              <a:tabLst/>
              <a:defRPr/>
            </a:pPr>
            <a:r>
              <a:rPr lang="en-US" sz="3600" b="1" dirty="0">
                <a:solidFill>
                  <a:srgbClr val="FF0000"/>
                </a:solidFill>
                <a:latin typeface="Franklin Gothic Book" panose="020F0502020204030204"/>
              </a:rPr>
              <a:t>p</a:t>
            </a:r>
            <a:r>
              <a:rPr kumimoji="0" lang="en-US" sz="3600" b="1" i="0" u="none" strike="noStrike" kern="1200" cap="none" spc="0" normalizeH="0" baseline="0" noProof="0" dirty="0">
                <a:ln>
                  <a:noFill/>
                </a:ln>
                <a:solidFill>
                  <a:srgbClr val="FF0000"/>
                </a:solidFill>
                <a:effectLst/>
                <a:uLnTx/>
                <a:uFillTx/>
                <a:latin typeface="Franklin Gothic Book" panose="020F0502020204030204"/>
                <a:ea typeface="+mn-ea"/>
                <a:cs typeface="+mn-cs"/>
              </a:rPr>
              <a:t>rofitabilityanalytics@gmail.com</a:t>
            </a:r>
          </a:p>
        </p:txBody>
      </p:sp>
    </p:spTree>
    <p:extLst>
      <p:ext uri="{BB962C8B-B14F-4D97-AF65-F5344CB8AC3E}">
        <p14:creationId xmlns:p14="http://schemas.microsoft.com/office/powerpoint/2010/main" val="3171733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C677-120F-4C1D-B806-76FB79F22DAA}"/>
              </a:ext>
            </a:extLst>
          </p:cNvPr>
          <p:cNvSpPr>
            <a:spLocks noGrp="1"/>
          </p:cNvSpPr>
          <p:nvPr>
            <p:ph type="title"/>
          </p:nvPr>
        </p:nvSpPr>
        <p:spPr/>
        <p:txBody>
          <a:bodyPr>
            <a:normAutofit/>
          </a:bodyPr>
          <a:lstStyle/>
          <a:p>
            <a:r>
              <a:rPr lang="en-US" sz="3600" dirty="0"/>
              <a:t>Profitability Analytics Center of Excellence</a:t>
            </a:r>
          </a:p>
        </p:txBody>
      </p:sp>
      <p:sp>
        <p:nvSpPr>
          <p:cNvPr id="23"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solidFill>
                  <a:schemeClr val="bg1"/>
                </a:solidFill>
                <a:latin typeface="Times New Roman" panose="02020603050405020304" pitchFamily="18" charset="0"/>
                <a:cs typeface="Times New Roman" panose="02020603050405020304" pitchFamily="18" charset="0"/>
              </a:rPr>
              <a:t>© 2020 – Profitability Analytics Center of Excellence</a:t>
            </a:r>
          </a:p>
        </p:txBody>
      </p:sp>
      <p:sp>
        <p:nvSpPr>
          <p:cNvPr id="19" name="Content Placeholder 2">
            <a:extLst>
              <a:ext uri="{FF2B5EF4-FFF2-40B4-BE49-F238E27FC236}">
                <a16:creationId xmlns:a16="http://schemas.microsoft.com/office/drawing/2014/main" id="{A400FC7A-3EFC-42EC-9BBB-4ADD8E19312D}"/>
              </a:ext>
            </a:extLst>
          </p:cNvPr>
          <p:cNvSpPr txBox="1">
            <a:spLocks/>
          </p:cNvSpPr>
          <p:nvPr/>
        </p:nvSpPr>
        <p:spPr>
          <a:xfrm>
            <a:off x="1097280" y="2343360"/>
            <a:ext cx="10058400" cy="801187"/>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71500" indent="-571500" defTabSz="1828800" hangingPunct="0">
              <a:lnSpc>
                <a:spcPct val="100000"/>
              </a:lnSpc>
              <a:spcBef>
                <a:spcPts val="0"/>
              </a:spcBef>
              <a:spcAft>
                <a:spcPts val="0"/>
              </a:spcAft>
              <a:buClrTx/>
              <a:buSzTx/>
              <a:buFont typeface="Arial" panose="020B0604020202020204" pitchFamily="34" charset="0"/>
              <a:buChar char="•"/>
            </a:pPr>
            <a:r>
              <a:rPr lang="en-US" sz="2000" dirty="0">
                <a:solidFill>
                  <a:srgbClr val="000000"/>
                </a:solidFill>
                <a:sym typeface="Arial"/>
              </a:rPr>
              <a:t>Larry White, CMA, CFM, CPA, CGFM – Executive Director, Resource Consumption Accounting Institute &amp; Former IMA Chair, Board Member IMA</a:t>
            </a:r>
            <a:endParaRPr lang="en-US" sz="2000" dirty="0"/>
          </a:p>
        </p:txBody>
      </p:sp>
      <p:sp>
        <p:nvSpPr>
          <p:cNvPr id="20" name="Content Placeholder 2">
            <a:extLst>
              <a:ext uri="{FF2B5EF4-FFF2-40B4-BE49-F238E27FC236}">
                <a16:creationId xmlns:a16="http://schemas.microsoft.com/office/drawing/2014/main" id="{A400FC7A-3EFC-42EC-9BBB-4ADD8E19312D}"/>
              </a:ext>
            </a:extLst>
          </p:cNvPr>
          <p:cNvSpPr txBox="1">
            <a:spLocks/>
          </p:cNvSpPr>
          <p:nvPr/>
        </p:nvSpPr>
        <p:spPr>
          <a:xfrm>
            <a:off x="1097280" y="3303205"/>
            <a:ext cx="10429702" cy="516435"/>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71500" indent="-571500" defTabSz="1828800" hangingPunct="0">
              <a:lnSpc>
                <a:spcPct val="100000"/>
              </a:lnSpc>
              <a:spcBef>
                <a:spcPts val="0"/>
              </a:spcBef>
              <a:spcAft>
                <a:spcPts val="0"/>
              </a:spcAft>
              <a:buClrTx/>
              <a:buSzTx/>
              <a:buFont typeface="Arial" panose="020B0604020202020204" pitchFamily="34" charset="0"/>
              <a:buChar char="•"/>
            </a:pPr>
            <a:r>
              <a:rPr lang="en-US" sz="2000" dirty="0">
                <a:solidFill>
                  <a:srgbClr val="000000"/>
                </a:solidFill>
                <a:sym typeface="Arial"/>
              </a:rPr>
              <a:t>Monte Swain, PhD, CPA, CMA – Deloitte Professor of Accounting, Brigham Young University</a:t>
            </a:r>
            <a:endParaRPr lang="en-US" sz="2000" dirty="0">
              <a:solidFill>
                <a:srgbClr val="000000"/>
              </a:solidFill>
            </a:endParaRPr>
          </a:p>
        </p:txBody>
      </p:sp>
      <p:sp>
        <p:nvSpPr>
          <p:cNvPr id="24" name="Content Placeholder 2">
            <a:extLst>
              <a:ext uri="{FF2B5EF4-FFF2-40B4-BE49-F238E27FC236}">
                <a16:creationId xmlns:a16="http://schemas.microsoft.com/office/drawing/2014/main" id="{A400FC7A-3EFC-42EC-9BBB-4ADD8E19312D}"/>
              </a:ext>
            </a:extLst>
          </p:cNvPr>
          <p:cNvSpPr txBox="1">
            <a:spLocks/>
          </p:cNvSpPr>
          <p:nvPr/>
        </p:nvSpPr>
        <p:spPr>
          <a:xfrm>
            <a:off x="1066800" y="4000250"/>
            <a:ext cx="10058400" cy="477462"/>
          </a:xfrm>
          <a:prstGeom prst="rect">
            <a:avLst/>
          </a:prstGeom>
        </p:spPr>
        <p:txBody>
          <a:bodyPr vert="horz" lIns="0" tIns="45720" rIns="0" bIns="45720" rtlCol="0">
            <a:noAutofit/>
          </a:bodyPr>
          <a:lstStyle>
            <a:defPPr>
              <a:defRPr lang="en-US"/>
            </a:defPPr>
            <a:lvl1pPr marL="571500" indent="-571500" defTabSz="1828800" hangingPunct="0">
              <a:lnSpc>
                <a:spcPct val="100000"/>
              </a:lnSpc>
              <a:spcBef>
                <a:spcPts val="0"/>
              </a:spcBef>
              <a:spcAft>
                <a:spcPts val="0"/>
              </a:spcAft>
              <a:buClrTx/>
              <a:buSzTx/>
              <a:buFont typeface="Arial" panose="020B0604020202020204" pitchFamily="34" charset="0"/>
              <a:buChar char="•"/>
              <a:defRPr sz="2000">
                <a:solidFill>
                  <a:srgbClr val="000000"/>
                </a:solidFill>
              </a:defRPr>
            </a:lvl1pPr>
            <a:lvl2pPr marL="384048" indent="-182880">
              <a:lnSpc>
                <a:spcPct val="100000"/>
              </a:lnSpc>
              <a:spcBef>
                <a:spcPts val="200"/>
              </a:spcBef>
              <a:spcAft>
                <a:spcPts val="400"/>
              </a:spcAft>
              <a:buClrTx/>
              <a:buFont typeface="Calibri" pitchFamily="34" charset="0"/>
              <a:buChar char="◦"/>
              <a:defRPr sz="1700">
                <a:solidFill>
                  <a:schemeClr val="tx1">
                    <a:lumMod val="75000"/>
                    <a:lumOff val="25000"/>
                  </a:schemeClr>
                </a:solidFill>
              </a:defRPr>
            </a:lvl2pPr>
            <a:lvl3pPr marL="566928" indent="-182880">
              <a:lnSpc>
                <a:spcPct val="100000"/>
              </a:lnSpc>
              <a:spcBef>
                <a:spcPts val="200"/>
              </a:spcBef>
              <a:spcAft>
                <a:spcPts val="400"/>
              </a:spcAft>
              <a:buClrTx/>
              <a:buFont typeface="Calibri" pitchFamily="34" charset="0"/>
              <a:buChar char="◦"/>
              <a:defRPr sz="1300">
                <a:solidFill>
                  <a:schemeClr val="tx1">
                    <a:lumMod val="75000"/>
                    <a:lumOff val="25000"/>
                  </a:schemeClr>
                </a:solidFill>
              </a:defRPr>
            </a:lvl3pPr>
            <a:lvl4pPr marL="749808" indent="-182880">
              <a:lnSpc>
                <a:spcPct val="100000"/>
              </a:lnSpc>
              <a:spcBef>
                <a:spcPts val="200"/>
              </a:spcBef>
              <a:spcAft>
                <a:spcPts val="400"/>
              </a:spcAft>
              <a:buClrTx/>
              <a:buFont typeface="Calibri" pitchFamily="34" charset="0"/>
              <a:buChar char="◦"/>
              <a:defRPr sz="1300">
                <a:solidFill>
                  <a:schemeClr val="tx1">
                    <a:lumMod val="75000"/>
                    <a:lumOff val="25000"/>
                  </a:schemeClr>
                </a:solidFill>
              </a:defRPr>
            </a:lvl4pPr>
            <a:lvl5pPr marL="932688" indent="-182880">
              <a:lnSpc>
                <a:spcPct val="100000"/>
              </a:lnSpc>
              <a:spcBef>
                <a:spcPts val="200"/>
              </a:spcBef>
              <a:spcAft>
                <a:spcPts val="400"/>
              </a:spcAft>
              <a:buClrTx/>
              <a:buFont typeface="Calibri" pitchFamily="34" charset="0"/>
              <a:buChar char="◦"/>
              <a:defRPr sz="13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a:t>Gary </a:t>
            </a:r>
            <a:r>
              <a:rPr lang="en-US" dirty="0" err="1"/>
              <a:t>Cokins</a:t>
            </a:r>
            <a:r>
              <a:rPr lang="en-US" dirty="0"/>
              <a:t>, CPIM – Founder and CEO,  Analytics-Based Performance Management</a:t>
            </a:r>
          </a:p>
        </p:txBody>
      </p:sp>
      <p:sp>
        <p:nvSpPr>
          <p:cNvPr id="25" name="Content Placeholder 2">
            <a:extLst>
              <a:ext uri="{FF2B5EF4-FFF2-40B4-BE49-F238E27FC236}">
                <a16:creationId xmlns:a16="http://schemas.microsoft.com/office/drawing/2014/main" id="{A400FC7A-3EFC-42EC-9BBB-4ADD8E19312D}"/>
              </a:ext>
            </a:extLst>
          </p:cNvPr>
          <p:cNvSpPr txBox="1">
            <a:spLocks/>
          </p:cNvSpPr>
          <p:nvPr/>
        </p:nvSpPr>
        <p:spPr>
          <a:xfrm>
            <a:off x="1066800" y="4658322"/>
            <a:ext cx="10058400" cy="477462"/>
          </a:xfrm>
          <a:prstGeom prst="rect">
            <a:avLst/>
          </a:prstGeom>
        </p:spPr>
        <p:txBody>
          <a:bodyPr vert="horz" lIns="0" tIns="45720" rIns="0" bIns="45720" rtlCol="0">
            <a:noAutofit/>
          </a:bodyPr>
          <a:lstStyle>
            <a:defPPr>
              <a:defRPr lang="en-US"/>
            </a:defPPr>
            <a:lvl1pPr marL="571500" indent="-571500" defTabSz="1828800" hangingPunct="0">
              <a:lnSpc>
                <a:spcPct val="100000"/>
              </a:lnSpc>
              <a:spcBef>
                <a:spcPts val="0"/>
              </a:spcBef>
              <a:spcAft>
                <a:spcPts val="0"/>
              </a:spcAft>
              <a:buClrTx/>
              <a:buSzTx/>
              <a:buFont typeface="Arial" panose="020B0604020202020204" pitchFamily="34" charset="0"/>
              <a:buChar char="•"/>
              <a:defRPr sz="2000">
                <a:solidFill>
                  <a:srgbClr val="000000"/>
                </a:solidFill>
              </a:defRPr>
            </a:lvl1pPr>
            <a:lvl2pPr marL="384048" indent="-182880">
              <a:lnSpc>
                <a:spcPct val="100000"/>
              </a:lnSpc>
              <a:spcBef>
                <a:spcPts val="200"/>
              </a:spcBef>
              <a:spcAft>
                <a:spcPts val="400"/>
              </a:spcAft>
              <a:buClrTx/>
              <a:buFont typeface="Calibri" pitchFamily="34" charset="0"/>
              <a:buChar char="◦"/>
              <a:defRPr sz="1700">
                <a:solidFill>
                  <a:schemeClr val="tx1">
                    <a:lumMod val="75000"/>
                    <a:lumOff val="25000"/>
                  </a:schemeClr>
                </a:solidFill>
              </a:defRPr>
            </a:lvl2pPr>
            <a:lvl3pPr marL="566928" indent="-182880">
              <a:lnSpc>
                <a:spcPct val="100000"/>
              </a:lnSpc>
              <a:spcBef>
                <a:spcPts val="200"/>
              </a:spcBef>
              <a:spcAft>
                <a:spcPts val="400"/>
              </a:spcAft>
              <a:buClrTx/>
              <a:buFont typeface="Calibri" pitchFamily="34" charset="0"/>
              <a:buChar char="◦"/>
              <a:defRPr sz="1300">
                <a:solidFill>
                  <a:schemeClr val="tx1">
                    <a:lumMod val="75000"/>
                    <a:lumOff val="25000"/>
                  </a:schemeClr>
                </a:solidFill>
              </a:defRPr>
            </a:lvl3pPr>
            <a:lvl4pPr marL="749808" indent="-182880">
              <a:lnSpc>
                <a:spcPct val="100000"/>
              </a:lnSpc>
              <a:spcBef>
                <a:spcPts val="200"/>
              </a:spcBef>
              <a:spcAft>
                <a:spcPts val="400"/>
              </a:spcAft>
              <a:buClrTx/>
              <a:buFont typeface="Calibri" pitchFamily="34" charset="0"/>
              <a:buChar char="◦"/>
              <a:defRPr sz="1300">
                <a:solidFill>
                  <a:schemeClr val="tx1">
                    <a:lumMod val="75000"/>
                    <a:lumOff val="25000"/>
                  </a:schemeClr>
                </a:solidFill>
              </a:defRPr>
            </a:lvl4pPr>
            <a:lvl5pPr marL="932688" indent="-182880">
              <a:lnSpc>
                <a:spcPct val="100000"/>
              </a:lnSpc>
              <a:spcBef>
                <a:spcPts val="200"/>
              </a:spcBef>
              <a:spcAft>
                <a:spcPts val="400"/>
              </a:spcAft>
              <a:buClrTx/>
              <a:buFont typeface="Calibri" pitchFamily="34" charset="0"/>
              <a:buChar char="◦"/>
              <a:defRPr sz="13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a:t>Doug Hicks, CPA – President, D. T. Hicks &amp; Co.</a:t>
            </a:r>
          </a:p>
        </p:txBody>
      </p:sp>
      <p:sp>
        <p:nvSpPr>
          <p:cNvPr id="6" name="Content Placeholder 2">
            <a:extLst>
              <a:ext uri="{FF2B5EF4-FFF2-40B4-BE49-F238E27FC236}">
                <a16:creationId xmlns:a16="http://schemas.microsoft.com/office/drawing/2014/main" id="{B8F3EA36-B314-4278-B9F0-97625EE96708}"/>
              </a:ext>
            </a:extLst>
          </p:cNvPr>
          <p:cNvSpPr txBox="1">
            <a:spLocks/>
          </p:cNvSpPr>
          <p:nvPr/>
        </p:nvSpPr>
        <p:spPr>
          <a:xfrm>
            <a:off x="1066800" y="5245575"/>
            <a:ext cx="10058400" cy="477462"/>
          </a:xfrm>
          <a:prstGeom prst="rect">
            <a:avLst/>
          </a:prstGeom>
        </p:spPr>
        <p:txBody>
          <a:bodyPr vert="horz" lIns="0" tIns="45720" rIns="0" bIns="45720" rtlCol="0">
            <a:noAutofit/>
          </a:bodyPr>
          <a:lstStyle>
            <a:defPPr>
              <a:defRPr lang="en-US"/>
            </a:defPPr>
            <a:lvl1pPr marL="571500" indent="-571500" defTabSz="1828800" hangingPunct="0">
              <a:lnSpc>
                <a:spcPct val="100000"/>
              </a:lnSpc>
              <a:spcBef>
                <a:spcPts val="0"/>
              </a:spcBef>
              <a:spcAft>
                <a:spcPts val="0"/>
              </a:spcAft>
              <a:buClrTx/>
              <a:buSzTx/>
              <a:buFont typeface="Arial" panose="020B0604020202020204" pitchFamily="34" charset="0"/>
              <a:buChar char="•"/>
              <a:defRPr sz="2000">
                <a:solidFill>
                  <a:srgbClr val="000000"/>
                </a:solidFill>
              </a:defRPr>
            </a:lvl1pPr>
            <a:lvl2pPr marL="384048" indent="-182880">
              <a:lnSpc>
                <a:spcPct val="100000"/>
              </a:lnSpc>
              <a:spcBef>
                <a:spcPts val="200"/>
              </a:spcBef>
              <a:spcAft>
                <a:spcPts val="400"/>
              </a:spcAft>
              <a:buClrTx/>
              <a:buFont typeface="Calibri" pitchFamily="34" charset="0"/>
              <a:buChar char="◦"/>
              <a:defRPr sz="1700">
                <a:solidFill>
                  <a:schemeClr val="tx1">
                    <a:lumMod val="75000"/>
                    <a:lumOff val="25000"/>
                  </a:schemeClr>
                </a:solidFill>
              </a:defRPr>
            </a:lvl2pPr>
            <a:lvl3pPr marL="566928" indent="-182880">
              <a:lnSpc>
                <a:spcPct val="100000"/>
              </a:lnSpc>
              <a:spcBef>
                <a:spcPts val="200"/>
              </a:spcBef>
              <a:spcAft>
                <a:spcPts val="400"/>
              </a:spcAft>
              <a:buClrTx/>
              <a:buFont typeface="Calibri" pitchFamily="34" charset="0"/>
              <a:buChar char="◦"/>
              <a:defRPr sz="1300">
                <a:solidFill>
                  <a:schemeClr val="tx1">
                    <a:lumMod val="75000"/>
                    <a:lumOff val="25000"/>
                  </a:schemeClr>
                </a:solidFill>
              </a:defRPr>
            </a:lvl3pPr>
            <a:lvl4pPr marL="749808" indent="-182880">
              <a:lnSpc>
                <a:spcPct val="100000"/>
              </a:lnSpc>
              <a:spcBef>
                <a:spcPts val="200"/>
              </a:spcBef>
              <a:spcAft>
                <a:spcPts val="400"/>
              </a:spcAft>
              <a:buClrTx/>
              <a:buFont typeface="Calibri" pitchFamily="34" charset="0"/>
              <a:buChar char="◦"/>
              <a:defRPr sz="1300">
                <a:solidFill>
                  <a:schemeClr val="tx1">
                    <a:lumMod val="75000"/>
                    <a:lumOff val="25000"/>
                  </a:schemeClr>
                </a:solidFill>
              </a:defRPr>
            </a:lvl4pPr>
            <a:lvl5pPr marL="932688" indent="-182880">
              <a:lnSpc>
                <a:spcPct val="100000"/>
              </a:lnSpc>
              <a:spcBef>
                <a:spcPts val="200"/>
              </a:spcBef>
              <a:spcAft>
                <a:spcPts val="400"/>
              </a:spcAft>
              <a:buClrTx/>
              <a:buFont typeface="Calibri" pitchFamily="34" charset="0"/>
              <a:buChar char="◦"/>
              <a:defRPr sz="13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a:t>A network of additional collaborators</a:t>
            </a:r>
          </a:p>
        </p:txBody>
      </p:sp>
    </p:spTree>
    <p:extLst>
      <p:ext uri="{BB962C8B-B14F-4D97-AF65-F5344CB8AC3E}">
        <p14:creationId xmlns:p14="http://schemas.microsoft.com/office/powerpoint/2010/main" val="3791915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2CBC19-51B0-4275-96BE-B61FE5569B62}"/>
              </a:ext>
            </a:extLst>
          </p:cNvPr>
          <p:cNvPicPr>
            <a:picLocks noChangeAspect="1"/>
          </p:cNvPicPr>
          <p:nvPr/>
        </p:nvPicPr>
        <p:blipFill>
          <a:blip r:embed="rId3"/>
          <a:stretch>
            <a:fillRect/>
          </a:stretch>
        </p:blipFill>
        <p:spPr>
          <a:xfrm>
            <a:off x="389269" y="1629548"/>
            <a:ext cx="2097206" cy="3084843"/>
          </a:xfrm>
          <a:prstGeom prst="rect">
            <a:avLst/>
          </a:prstGeom>
        </p:spPr>
      </p:pic>
      <p:pic>
        <p:nvPicPr>
          <p:cNvPr id="12" name="Picture 11">
            <a:extLst>
              <a:ext uri="{FF2B5EF4-FFF2-40B4-BE49-F238E27FC236}">
                <a16:creationId xmlns:a16="http://schemas.microsoft.com/office/drawing/2014/main" id="{B3A69D8F-AF59-4A8D-836E-4B56602A6CD3}"/>
              </a:ext>
            </a:extLst>
          </p:cNvPr>
          <p:cNvPicPr>
            <a:picLocks noChangeAspect="1"/>
          </p:cNvPicPr>
          <p:nvPr/>
        </p:nvPicPr>
        <p:blipFill>
          <a:blip r:embed="rId4"/>
          <a:stretch>
            <a:fillRect/>
          </a:stretch>
        </p:blipFill>
        <p:spPr>
          <a:xfrm>
            <a:off x="5953690" y="3289130"/>
            <a:ext cx="2318347" cy="2961222"/>
          </a:xfrm>
          <a:prstGeom prst="rect">
            <a:avLst/>
          </a:prstGeom>
        </p:spPr>
      </p:pic>
      <p:pic>
        <p:nvPicPr>
          <p:cNvPr id="4" name="Picture 3">
            <a:extLst>
              <a:ext uri="{FF2B5EF4-FFF2-40B4-BE49-F238E27FC236}">
                <a16:creationId xmlns:a16="http://schemas.microsoft.com/office/drawing/2014/main" id="{5CC681B9-82AD-4CE7-91F1-B79DC3876AD7}"/>
              </a:ext>
            </a:extLst>
          </p:cNvPr>
          <p:cNvPicPr>
            <a:picLocks noChangeAspect="1"/>
          </p:cNvPicPr>
          <p:nvPr/>
        </p:nvPicPr>
        <p:blipFill>
          <a:blip r:embed="rId5"/>
          <a:stretch>
            <a:fillRect/>
          </a:stretch>
        </p:blipFill>
        <p:spPr>
          <a:xfrm>
            <a:off x="47894" y="78975"/>
            <a:ext cx="2133785" cy="3115326"/>
          </a:xfrm>
          <a:prstGeom prst="rect">
            <a:avLst/>
          </a:prstGeom>
        </p:spPr>
      </p:pic>
      <p:pic>
        <p:nvPicPr>
          <p:cNvPr id="14" name="Picture 13">
            <a:extLst>
              <a:ext uri="{FF2B5EF4-FFF2-40B4-BE49-F238E27FC236}">
                <a16:creationId xmlns:a16="http://schemas.microsoft.com/office/drawing/2014/main" id="{0E3158DC-731C-4C7F-B321-A991C100CE20}"/>
              </a:ext>
            </a:extLst>
          </p:cNvPr>
          <p:cNvPicPr>
            <a:picLocks noChangeAspect="1"/>
          </p:cNvPicPr>
          <p:nvPr/>
        </p:nvPicPr>
        <p:blipFill>
          <a:blip r:embed="rId6"/>
          <a:stretch>
            <a:fillRect/>
          </a:stretch>
        </p:blipFill>
        <p:spPr>
          <a:xfrm>
            <a:off x="7474708" y="2492909"/>
            <a:ext cx="2328839" cy="2949418"/>
          </a:xfrm>
          <a:prstGeom prst="rect">
            <a:avLst/>
          </a:prstGeom>
        </p:spPr>
      </p:pic>
      <p:pic>
        <p:nvPicPr>
          <p:cNvPr id="10" name="Picture 9">
            <a:extLst>
              <a:ext uri="{FF2B5EF4-FFF2-40B4-BE49-F238E27FC236}">
                <a16:creationId xmlns:a16="http://schemas.microsoft.com/office/drawing/2014/main" id="{EBF33912-7EAB-483A-AE0D-CE1F0A70A033}"/>
              </a:ext>
            </a:extLst>
          </p:cNvPr>
          <p:cNvPicPr>
            <a:picLocks noChangeAspect="1"/>
          </p:cNvPicPr>
          <p:nvPr/>
        </p:nvPicPr>
        <p:blipFill>
          <a:blip r:embed="rId7"/>
          <a:stretch>
            <a:fillRect/>
          </a:stretch>
        </p:blipFill>
        <p:spPr>
          <a:xfrm>
            <a:off x="8061431" y="1731467"/>
            <a:ext cx="2238125" cy="2682970"/>
          </a:xfrm>
          <a:prstGeom prst="rect">
            <a:avLst/>
          </a:prstGeom>
        </p:spPr>
      </p:pic>
      <p:pic>
        <p:nvPicPr>
          <p:cNvPr id="8" name="Picture 7">
            <a:extLst>
              <a:ext uri="{FF2B5EF4-FFF2-40B4-BE49-F238E27FC236}">
                <a16:creationId xmlns:a16="http://schemas.microsoft.com/office/drawing/2014/main" id="{BCE4C885-EA5D-44FA-86B5-84D99CEE5093}"/>
              </a:ext>
            </a:extLst>
          </p:cNvPr>
          <p:cNvPicPr>
            <a:picLocks noChangeAspect="1"/>
          </p:cNvPicPr>
          <p:nvPr/>
        </p:nvPicPr>
        <p:blipFill>
          <a:blip r:embed="rId8"/>
          <a:stretch>
            <a:fillRect/>
          </a:stretch>
        </p:blipFill>
        <p:spPr>
          <a:xfrm>
            <a:off x="8639128" y="824531"/>
            <a:ext cx="2241920" cy="2747061"/>
          </a:xfrm>
          <a:prstGeom prst="rect">
            <a:avLst/>
          </a:prstGeom>
        </p:spPr>
      </p:pic>
      <p:pic>
        <p:nvPicPr>
          <p:cNvPr id="15" name="Picture 14">
            <a:extLst>
              <a:ext uri="{FF2B5EF4-FFF2-40B4-BE49-F238E27FC236}">
                <a16:creationId xmlns:a16="http://schemas.microsoft.com/office/drawing/2014/main" id="{EB1C2EB8-2348-4028-8179-C908A3C47669}"/>
              </a:ext>
            </a:extLst>
          </p:cNvPr>
          <p:cNvPicPr>
            <a:picLocks noChangeAspect="1"/>
          </p:cNvPicPr>
          <p:nvPr/>
        </p:nvPicPr>
        <p:blipFill>
          <a:blip r:embed="rId9"/>
          <a:stretch>
            <a:fillRect/>
          </a:stretch>
        </p:blipFill>
        <p:spPr>
          <a:xfrm>
            <a:off x="1681277" y="4254611"/>
            <a:ext cx="1672218" cy="2069576"/>
          </a:xfrm>
          <a:prstGeom prst="rect">
            <a:avLst/>
          </a:prstGeom>
        </p:spPr>
      </p:pic>
      <p:grpSp>
        <p:nvGrpSpPr>
          <p:cNvPr id="16" name="Group 15">
            <a:extLst>
              <a:ext uri="{FF2B5EF4-FFF2-40B4-BE49-F238E27FC236}">
                <a16:creationId xmlns:a16="http://schemas.microsoft.com/office/drawing/2014/main" id="{AB4D0CF0-E031-4A78-823A-72F3A28DBA50}"/>
              </a:ext>
            </a:extLst>
          </p:cNvPr>
          <p:cNvGrpSpPr/>
          <p:nvPr/>
        </p:nvGrpSpPr>
        <p:grpSpPr>
          <a:xfrm>
            <a:off x="9567342" y="173804"/>
            <a:ext cx="2434842" cy="2605737"/>
            <a:chOff x="3081293" y="480513"/>
            <a:chExt cx="2253274" cy="2546832"/>
          </a:xfrm>
        </p:grpSpPr>
        <p:pic>
          <p:nvPicPr>
            <p:cNvPr id="6" name="Picture 5">
              <a:extLst>
                <a:ext uri="{FF2B5EF4-FFF2-40B4-BE49-F238E27FC236}">
                  <a16:creationId xmlns:a16="http://schemas.microsoft.com/office/drawing/2014/main" id="{99EEB8A4-2752-46F1-ADA5-93FCCCF402F6}"/>
                </a:ext>
              </a:extLst>
            </p:cNvPr>
            <p:cNvPicPr>
              <a:picLocks noChangeAspect="1"/>
            </p:cNvPicPr>
            <p:nvPr/>
          </p:nvPicPr>
          <p:blipFill>
            <a:blip r:embed="rId10"/>
            <a:stretch>
              <a:fillRect/>
            </a:stretch>
          </p:blipFill>
          <p:spPr>
            <a:xfrm>
              <a:off x="3081293" y="480513"/>
              <a:ext cx="2133785" cy="2546832"/>
            </a:xfrm>
            <a:prstGeom prst="rect">
              <a:avLst/>
            </a:prstGeom>
          </p:spPr>
        </p:pic>
        <p:sp>
          <p:nvSpPr>
            <p:cNvPr id="7" name="TextBox 6">
              <a:extLst>
                <a:ext uri="{FF2B5EF4-FFF2-40B4-BE49-F238E27FC236}">
                  <a16:creationId xmlns:a16="http://schemas.microsoft.com/office/drawing/2014/main" id="{DE79D533-39C6-48D9-B5E6-4DEAF9401BFE}"/>
                </a:ext>
              </a:extLst>
            </p:cNvPr>
            <p:cNvSpPr txBox="1"/>
            <p:nvPr/>
          </p:nvSpPr>
          <p:spPr>
            <a:xfrm>
              <a:off x="3081293" y="2643968"/>
              <a:ext cx="2253274" cy="210574"/>
            </a:xfrm>
            <a:prstGeom prst="rect">
              <a:avLst/>
            </a:prstGeom>
            <a:solidFill>
              <a:schemeClr val="bg1"/>
            </a:solidFill>
          </p:spPr>
          <p:txBody>
            <a:bodyPr wrap="square" rtlCol="0">
              <a:spAutoFit/>
            </a:bodyPr>
            <a:lstStyle/>
            <a:p>
              <a:r>
                <a:rPr lang="en-US" sz="800" b="1" dirty="0"/>
                <a:t>The Conceptual Framework for Managerial Costing</a:t>
              </a:r>
            </a:p>
          </p:txBody>
        </p:sp>
      </p:grpSp>
      <p:pic>
        <p:nvPicPr>
          <p:cNvPr id="18" name="Picture 17">
            <a:extLst>
              <a:ext uri="{FF2B5EF4-FFF2-40B4-BE49-F238E27FC236}">
                <a16:creationId xmlns:a16="http://schemas.microsoft.com/office/drawing/2014/main" id="{EB3FCD25-7236-4B2A-88F6-DE0568C2284E}"/>
              </a:ext>
            </a:extLst>
          </p:cNvPr>
          <p:cNvPicPr>
            <a:picLocks noChangeAspect="1"/>
          </p:cNvPicPr>
          <p:nvPr/>
        </p:nvPicPr>
        <p:blipFill>
          <a:blip r:embed="rId11"/>
          <a:stretch>
            <a:fillRect/>
          </a:stretch>
        </p:blipFill>
        <p:spPr>
          <a:xfrm>
            <a:off x="2853566" y="118945"/>
            <a:ext cx="2908911" cy="4179469"/>
          </a:xfrm>
          <a:prstGeom prst="rect">
            <a:avLst/>
          </a:prstGeom>
        </p:spPr>
      </p:pic>
    </p:spTree>
    <p:extLst>
      <p:ext uri="{BB962C8B-B14F-4D97-AF65-F5344CB8AC3E}">
        <p14:creationId xmlns:p14="http://schemas.microsoft.com/office/powerpoint/2010/main" val="2339881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C677-120F-4C1D-B806-76FB79F22DAA}"/>
              </a:ext>
            </a:extLst>
          </p:cNvPr>
          <p:cNvSpPr>
            <a:spLocks noGrp="1"/>
          </p:cNvSpPr>
          <p:nvPr>
            <p:ph type="title"/>
          </p:nvPr>
        </p:nvSpPr>
        <p:spPr/>
        <p:txBody>
          <a:bodyPr>
            <a:normAutofit/>
          </a:bodyPr>
          <a:lstStyle/>
          <a:p>
            <a:pPr algn="ctr"/>
            <a:r>
              <a:rPr lang="en-US" sz="3200" i="1" dirty="0">
                <a:solidFill>
                  <a:srgbClr val="FF0000"/>
                </a:solidFill>
              </a:rPr>
              <a:t>Profitability Analytics </a:t>
            </a:r>
            <a:r>
              <a:rPr lang="en-US" sz="3200" dirty="0"/>
              <a:t>is the Point Where Revenue Management, Investment Management and Managerial Costing Intersect</a:t>
            </a:r>
          </a:p>
        </p:txBody>
      </p:sp>
      <p:sp>
        <p:nvSpPr>
          <p:cNvPr id="15"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solidFill>
                  <a:schemeClr val="bg1"/>
                </a:solidFill>
                <a:latin typeface="Times New Roman" panose="02020603050405020304" pitchFamily="18" charset="0"/>
                <a:cs typeface="Times New Roman" panose="02020603050405020304" pitchFamily="18" charset="0"/>
              </a:rPr>
              <a:t>© 2020 – Profitability Analytics Center of Excellence</a:t>
            </a:r>
          </a:p>
        </p:txBody>
      </p:sp>
      <p:grpSp>
        <p:nvGrpSpPr>
          <p:cNvPr id="4" name="Group 3"/>
          <p:cNvGrpSpPr>
            <a:grpSpLocks noChangeAspect="1"/>
          </p:cNvGrpSpPr>
          <p:nvPr/>
        </p:nvGrpSpPr>
        <p:grpSpPr>
          <a:xfrm>
            <a:off x="4804620" y="2215015"/>
            <a:ext cx="2535936" cy="2535936"/>
            <a:chOff x="2651743" y="657013"/>
            <a:chExt cx="3251200" cy="3251200"/>
          </a:xfrm>
        </p:grpSpPr>
        <p:sp>
          <p:nvSpPr>
            <p:cNvPr id="11" name="Oval 10"/>
            <p:cNvSpPr/>
            <p:nvPr/>
          </p:nvSpPr>
          <p:spPr>
            <a:xfrm>
              <a:off x="2651743" y="657013"/>
              <a:ext cx="3251200" cy="3251200"/>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p:nvPr/>
          </p:nvSpPr>
          <p:spPr>
            <a:xfrm>
              <a:off x="3079333" y="1419409"/>
              <a:ext cx="2384213" cy="146304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kern="1200" dirty="0"/>
                <a:t>Managerial Costing</a:t>
              </a:r>
            </a:p>
          </p:txBody>
        </p:sp>
      </p:grpSp>
      <p:grpSp>
        <p:nvGrpSpPr>
          <p:cNvPr id="5" name="Group 4"/>
          <p:cNvGrpSpPr>
            <a:grpSpLocks noChangeAspect="1"/>
          </p:cNvGrpSpPr>
          <p:nvPr/>
        </p:nvGrpSpPr>
        <p:grpSpPr>
          <a:xfrm>
            <a:off x="5438030" y="3577109"/>
            <a:ext cx="2535936" cy="2535936"/>
            <a:chOff x="3652035" y="2208106"/>
            <a:chExt cx="3251200" cy="3251200"/>
          </a:xfrm>
        </p:grpSpPr>
        <p:sp>
          <p:nvSpPr>
            <p:cNvPr id="9" name="Oval 8"/>
            <p:cNvSpPr/>
            <p:nvPr/>
          </p:nvSpPr>
          <p:spPr>
            <a:xfrm>
              <a:off x="3652035" y="2208106"/>
              <a:ext cx="3251200" cy="3251200"/>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Oval 6"/>
            <p:cNvSpPr/>
            <p:nvPr/>
          </p:nvSpPr>
          <p:spPr>
            <a:xfrm>
              <a:off x="4331752" y="2940285"/>
              <a:ext cx="2256874" cy="178816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kern="1200" dirty="0"/>
                <a:t>Investment Management</a:t>
              </a:r>
            </a:p>
          </p:txBody>
        </p:sp>
      </p:grpSp>
      <p:grpSp>
        <p:nvGrpSpPr>
          <p:cNvPr id="6" name="Group 5"/>
          <p:cNvGrpSpPr>
            <a:grpSpLocks noChangeAspect="1"/>
          </p:cNvGrpSpPr>
          <p:nvPr/>
        </p:nvGrpSpPr>
        <p:grpSpPr>
          <a:xfrm>
            <a:off x="4199397" y="3663821"/>
            <a:ext cx="2535936" cy="2535936"/>
            <a:chOff x="1966282" y="2167466"/>
            <a:chExt cx="3251200" cy="3251200"/>
          </a:xfrm>
        </p:grpSpPr>
        <p:sp>
          <p:nvSpPr>
            <p:cNvPr id="7" name="Oval 6"/>
            <p:cNvSpPr/>
            <p:nvPr/>
          </p:nvSpPr>
          <p:spPr>
            <a:xfrm>
              <a:off x="1966282" y="2167466"/>
              <a:ext cx="3251200" cy="3251200"/>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 name="Oval 8"/>
            <p:cNvSpPr/>
            <p:nvPr/>
          </p:nvSpPr>
          <p:spPr>
            <a:xfrm>
              <a:off x="2622031" y="2779844"/>
              <a:ext cx="1950721" cy="178816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kern="1200" dirty="0"/>
                <a:t>Revenue Management</a:t>
              </a:r>
            </a:p>
          </p:txBody>
        </p:sp>
      </p:grpSp>
      <p:sp>
        <p:nvSpPr>
          <p:cNvPr id="13" name="TextBox 12">
            <a:extLst>
              <a:ext uri="{FF2B5EF4-FFF2-40B4-BE49-F238E27FC236}">
                <a16:creationId xmlns:a16="http://schemas.microsoft.com/office/drawing/2014/main" id="{7E583423-7B8F-4C5A-81A5-7B1A79530C12}"/>
              </a:ext>
            </a:extLst>
          </p:cNvPr>
          <p:cNvSpPr txBox="1"/>
          <p:nvPr/>
        </p:nvSpPr>
        <p:spPr>
          <a:xfrm flipH="1">
            <a:off x="5347509" y="3950855"/>
            <a:ext cx="1508761" cy="646331"/>
          </a:xfrm>
          <a:prstGeom prst="rect">
            <a:avLst/>
          </a:prstGeom>
          <a:noFill/>
        </p:spPr>
        <p:txBody>
          <a:bodyPr wrap="square" rtlCol="0">
            <a:spAutoFit/>
          </a:bodyPr>
          <a:lstStyle/>
          <a:p>
            <a:pPr algn="ctr"/>
            <a:r>
              <a:rPr lang="en-US" b="1" i="1" dirty="0"/>
              <a:t>Profitability Analytics</a:t>
            </a:r>
          </a:p>
        </p:txBody>
      </p:sp>
    </p:spTree>
    <p:extLst>
      <p:ext uri="{BB962C8B-B14F-4D97-AF65-F5344CB8AC3E}">
        <p14:creationId xmlns:p14="http://schemas.microsoft.com/office/powerpoint/2010/main" val="1266998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MA Profitability Analytics Model"/>
          <p:cNvSpPr txBox="1"/>
          <p:nvPr/>
        </p:nvSpPr>
        <p:spPr>
          <a:xfrm>
            <a:off x="1436250" y="181406"/>
            <a:ext cx="9440009"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ctr" defTabSz="914366">
              <a:defRPr sz="3000" b="1"/>
            </a:lvl1pPr>
          </a:lstStyle>
          <a:p>
            <a:pPr hangingPunct="0"/>
            <a:r>
              <a:rPr b="0" kern="0" dirty="0">
                <a:solidFill>
                  <a:srgbClr val="000000"/>
                </a:solidFill>
                <a:latin typeface="Bookman Old Style" panose="02050604050505020204" pitchFamily="18" charset="0"/>
                <a:sym typeface="Arial"/>
              </a:rPr>
              <a:t>PACE™ Profitability Analytics </a:t>
            </a:r>
            <a:r>
              <a:rPr lang="en-US" b="0" kern="0" dirty="0">
                <a:solidFill>
                  <a:srgbClr val="000000"/>
                </a:solidFill>
                <a:latin typeface="Bookman Old Style" panose="02050604050505020204" pitchFamily="18" charset="0"/>
                <a:sym typeface="Arial"/>
              </a:rPr>
              <a:t>Model</a:t>
            </a:r>
            <a:endParaRPr b="0" kern="0" dirty="0">
              <a:solidFill>
                <a:srgbClr val="000000"/>
              </a:solidFill>
              <a:latin typeface="Bookman Old Style" panose="02050604050505020204" pitchFamily="18" charset="0"/>
              <a:sym typeface="Arial"/>
            </a:endParaRPr>
          </a:p>
        </p:txBody>
      </p:sp>
      <p:cxnSp>
        <p:nvCxnSpPr>
          <p:cNvPr id="6" name="Straight Connector 5"/>
          <p:cNvCxnSpPr/>
          <p:nvPr/>
        </p:nvCxnSpPr>
        <p:spPr>
          <a:xfrm>
            <a:off x="1114697" y="809897"/>
            <a:ext cx="10016083" cy="8709"/>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7"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latin typeface="Times New Roman" panose="02020603050405020304" pitchFamily="18" charset="0"/>
                <a:cs typeface="Times New Roman" panose="02020603050405020304" pitchFamily="18" charset="0"/>
              </a:rPr>
              <a:t>© 2020 – Profitability Analytics Center of Excellence</a:t>
            </a:r>
          </a:p>
        </p:txBody>
      </p:sp>
      <p:cxnSp>
        <p:nvCxnSpPr>
          <p:cNvPr id="8" name="Straight Connector 7"/>
          <p:cNvCxnSpPr/>
          <p:nvPr/>
        </p:nvCxnSpPr>
        <p:spPr>
          <a:xfrm>
            <a:off x="0" y="6348549"/>
            <a:ext cx="12090114" cy="17418"/>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12" name="Content Placeholder 11">
            <a:extLst>
              <a:ext uri="{FF2B5EF4-FFF2-40B4-BE49-F238E27FC236}">
                <a16:creationId xmlns:a16="http://schemas.microsoft.com/office/drawing/2014/main" id="{11F19785-22AE-4352-8034-3FF6DF718B20}"/>
              </a:ext>
            </a:extLst>
          </p:cNvPr>
          <p:cNvSpPr>
            <a:spLocks noGrp="1"/>
          </p:cNvSpPr>
          <p:nvPr>
            <p:ph idx="1"/>
          </p:nvPr>
        </p:nvSpPr>
        <p:spPr>
          <a:xfrm>
            <a:off x="838200" y="1061630"/>
            <a:ext cx="10515600" cy="5115333"/>
          </a:xfrm>
        </p:spPr>
        <p:txBody>
          <a:bodyPr/>
          <a:lstStyle/>
          <a:p>
            <a:r>
              <a:rPr lang="en-US" dirty="0">
                <a:latin typeface="Bookman Old Style" panose="02050604050505020204" pitchFamily="18" charset="0"/>
              </a:rPr>
              <a:t>Internal Decision Support Perspective</a:t>
            </a:r>
          </a:p>
          <a:p>
            <a:pPr lvl="1"/>
            <a:r>
              <a:rPr lang="en-US" dirty="0">
                <a:latin typeface="Bookman Old Style" panose="02050604050505020204" pitchFamily="18" charset="0"/>
              </a:rPr>
              <a:t>Scientific and Logical Principles – Causality or Cause &amp; Effect</a:t>
            </a:r>
          </a:p>
          <a:p>
            <a:pPr lvl="1"/>
            <a:r>
              <a:rPr lang="en-US" dirty="0">
                <a:latin typeface="Bookman Old Style" panose="02050604050505020204" pitchFamily="18" charset="0"/>
              </a:rPr>
              <a:t>Not Man-made Rules (except tax impact)</a:t>
            </a:r>
          </a:p>
          <a:p>
            <a:r>
              <a:rPr lang="en-US" dirty="0">
                <a:latin typeface="Bookman Old Style" panose="02050604050505020204" pitchFamily="18" charset="0"/>
              </a:rPr>
              <a:t>Reflect Real Economic Impact</a:t>
            </a:r>
          </a:p>
          <a:p>
            <a:pPr lvl="1"/>
            <a:r>
              <a:rPr lang="en-US" dirty="0">
                <a:latin typeface="Bookman Old Style" panose="02050604050505020204" pitchFamily="18" charset="0"/>
              </a:rPr>
              <a:t>The Reality of Resources, Customers, Processes, Markets</a:t>
            </a:r>
          </a:p>
        </p:txBody>
      </p:sp>
      <p:pic>
        <p:nvPicPr>
          <p:cNvPr id="16" name="Picture 15">
            <a:extLst>
              <a:ext uri="{FF2B5EF4-FFF2-40B4-BE49-F238E27FC236}">
                <a16:creationId xmlns:a16="http://schemas.microsoft.com/office/drawing/2014/main" id="{EAD81514-FD30-4068-9608-9937E6D1A1F1}"/>
              </a:ext>
            </a:extLst>
          </p:cNvPr>
          <p:cNvPicPr>
            <a:picLocks noChangeAspect="1"/>
          </p:cNvPicPr>
          <p:nvPr/>
        </p:nvPicPr>
        <p:blipFill>
          <a:blip r:embed="rId3"/>
          <a:stretch>
            <a:fillRect/>
          </a:stretch>
        </p:blipFill>
        <p:spPr>
          <a:xfrm>
            <a:off x="1707884" y="3393336"/>
            <a:ext cx="7496346" cy="2846094"/>
          </a:xfrm>
          <a:prstGeom prst="rect">
            <a:avLst/>
          </a:prstGeom>
        </p:spPr>
      </p:pic>
      <p:sp>
        <p:nvSpPr>
          <p:cNvPr id="17" name="TextBox 16">
            <a:extLst>
              <a:ext uri="{FF2B5EF4-FFF2-40B4-BE49-F238E27FC236}">
                <a16:creationId xmlns:a16="http://schemas.microsoft.com/office/drawing/2014/main" id="{5E2D9598-09F0-4775-8A35-7DB99DE93425}"/>
              </a:ext>
            </a:extLst>
          </p:cNvPr>
          <p:cNvSpPr txBox="1"/>
          <p:nvPr/>
        </p:nvSpPr>
        <p:spPr>
          <a:xfrm>
            <a:off x="9313738" y="5577285"/>
            <a:ext cx="2616935" cy="646331"/>
          </a:xfrm>
          <a:prstGeom prst="rect">
            <a:avLst/>
          </a:prstGeom>
          <a:noFill/>
        </p:spPr>
        <p:txBody>
          <a:bodyPr wrap="none" rtlCol="0">
            <a:spAutoFit/>
          </a:bodyPr>
          <a:lstStyle/>
          <a:p>
            <a:r>
              <a:rPr lang="en-US" sz="1200" i="1" dirty="0"/>
              <a:t>Institute of Management Accountants</a:t>
            </a:r>
          </a:p>
          <a:p>
            <a:r>
              <a:rPr lang="en-US" sz="1200" i="1" dirty="0"/>
              <a:t>SMA: Profitability Analytics Framework</a:t>
            </a:r>
          </a:p>
          <a:p>
            <a:r>
              <a:rPr lang="en-US" sz="1200" i="1" dirty="0"/>
              <a:t>11/16/2020</a:t>
            </a:r>
          </a:p>
        </p:txBody>
      </p:sp>
    </p:spTree>
    <p:extLst>
      <p:ext uri="{BB962C8B-B14F-4D97-AF65-F5344CB8AC3E}">
        <p14:creationId xmlns:p14="http://schemas.microsoft.com/office/powerpoint/2010/main" val="3753695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MA Profitability Analytics Model"/>
          <p:cNvSpPr txBox="1"/>
          <p:nvPr/>
        </p:nvSpPr>
        <p:spPr>
          <a:xfrm>
            <a:off x="1436250" y="181406"/>
            <a:ext cx="9440009"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ctr" defTabSz="914366">
              <a:defRPr sz="3000" b="1"/>
            </a:lvl1pPr>
          </a:lstStyle>
          <a:p>
            <a:pPr hangingPunct="0"/>
            <a:r>
              <a:rPr b="0" kern="0" dirty="0">
                <a:solidFill>
                  <a:srgbClr val="000000"/>
                </a:solidFill>
                <a:latin typeface="Bookman Old Style" panose="02050604050505020204" pitchFamily="18" charset="0"/>
                <a:sym typeface="Arial"/>
              </a:rPr>
              <a:t>PACE™ Profitability Analytics Model</a:t>
            </a:r>
          </a:p>
        </p:txBody>
      </p:sp>
      <p:cxnSp>
        <p:nvCxnSpPr>
          <p:cNvPr id="6" name="Straight Connector 5"/>
          <p:cNvCxnSpPr/>
          <p:nvPr/>
        </p:nvCxnSpPr>
        <p:spPr>
          <a:xfrm>
            <a:off x="1114697" y="809897"/>
            <a:ext cx="10016083" cy="8709"/>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7"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latin typeface="Times New Roman" panose="02020603050405020304" pitchFamily="18" charset="0"/>
                <a:cs typeface="Times New Roman" panose="02020603050405020304" pitchFamily="18" charset="0"/>
              </a:rPr>
              <a:t>© 2020 – Profitability Analytics Center of Excellence</a:t>
            </a:r>
          </a:p>
        </p:txBody>
      </p:sp>
      <p:cxnSp>
        <p:nvCxnSpPr>
          <p:cNvPr id="8" name="Straight Connector 7"/>
          <p:cNvCxnSpPr/>
          <p:nvPr/>
        </p:nvCxnSpPr>
        <p:spPr>
          <a:xfrm>
            <a:off x="0" y="6348549"/>
            <a:ext cx="12090114" cy="17418"/>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9" name="Rectangle 8"/>
          <p:cNvSpPr/>
          <p:nvPr/>
        </p:nvSpPr>
        <p:spPr>
          <a:xfrm>
            <a:off x="921407" y="2100118"/>
            <a:ext cx="2430780" cy="9144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solidFill>
                  <a:sysClr val="windowText" lastClr="000000"/>
                </a:solidFill>
                <a:latin typeface="Franklin Gothic Book" panose="020B0503020102020204" pitchFamily="34" charset="0"/>
              </a:rPr>
              <a:t>Revenue Management</a:t>
            </a:r>
          </a:p>
        </p:txBody>
      </p:sp>
      <p:sp>
        <p:nvSpPr>
          <p:cNvPr id="10" name="Rectangle 9"/>
          <p:cNvSpPr/>
          <p:nvPr/>
        </p:nvSpPr>
        <p:spPr>
          <a:xfrm>
            <a:off x="904261" y="3159163"/>
            <a:ext cx="243078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aseline="0" dirty="0">
                <a:solidFill>
                  <a:sysClr val="windowText" lastClr="000000"/>
                </a:solidFill>
                <a:latin typeface="Franklin Gothic Book" panose="020B0503020102020204" pitchFamily="34" charset="0"/>
              </a:rPr>
              <a:t> </a:t>
            </a:r>
            <a:r>
              <a:rPr lang="en-US" sz="1400" dirty="0">
                <a:solidFill>
                  <a:sysClr val="windowText" lastClr="000000"/>
                </a:solidFill>
                <a:latin typeface="Franklin Gothic Book" panose="020B0503020102020204" pitchFamily="34" charset="0"/>
              </a:rPr>
              <a:t>Managerial Costing</a:t>
            </a:r>
          </a:p>
        </p:txBody>
      </p:sp>
      <p:sp>
        <p:nvSpPr>
          <p:cNvPr id="11" name="Rectangle 10"/>
          <p:cNvSpPr/>
          <p:nvPr/>
        </p:nvSpPr>
        <p:spPr>
          <a:xfrm>
            <a:off x="904261" y="4218208"/>
            <a:ext cx="2430780" cy="914400"/>
          </a:xfrm>
          <a:prstGeom prst="rect">
            <a:avLst/>
          </a:prstGeom>
          <a:solidFill>
            <a:srgbClr val="66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solidFill>
                  <a:sysClr val="windowText" lastClr="000000"/>
                </a:solidFill>
                <a:latin typeface="Franklin Gothic Book" panose="020B0503020102020204" pitchFamily="34" charset="0"/>
              </a:rPr>
              <a:t>Investment Management</a:t>
            </a:r>
          </a:p>
        </p:txBody>
      </p:sp>
      <p:sp>
        <p:nvSpPr>
          <p:cNvPr id="12" name="Rectangle 11"/>
          <p:cNvSpPr/>
          <p:nvPr/>
        </p:nvSpPr>
        <p:spPr>
          <a:xfrm>
            <a:off x="3565337" y="1074484"/>
            <a:ext cx="2430780" cy="914400"/>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solidFill>
                  <a:sysClr val="windowText" lastClr="000000"/>
                </a:solidFill>
                <a:latin typeface="Franklin Gothic Book" panose="020B0503020102020204" pitchFamily="34" charset="0"/>
              </a:rPr>
              <a:t>Formulate</a:t>
            </a:r>
          </a:p>
          <a:p>
            <a:pPr algn="ctr"/>
            <a:r>
              <a:rPr lang="en-US" sz="1400" dirty="0">
                <a:solidFill>
                  <a:sysClr val="windowText" lastClr="000000"/>
                </a:solidFill>
                <a:latin typeface="Franklin Gothic Book" panose="020B0503020102020204" pitchFamily="34" charset="0"/>
              </a:rPr>
              <a:t>the Strategy</a:t>
            </a:r>
          </a:p>
        </p:txBody>
      </p:sp>
      <p:sp>
        <p:nvSpPr>
          <p:cNvPr id="13" name="Rectangle 12"/>
          <p:cNvSpPr/>
          <p:nvPr/>
        </p:nvSpPr>
        <p:spPr>
          <a:xfrm>
            <a:off x="6182702" y="1074484"/>
            <a:ext cx="2430780" cy="9144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solidFill>
                  <a:sysClr val="windowText" lastClr="000000"/>
                </a:solidFill>
                <a:latin typeface="Franklin Gothic Book" panose="020B0503020102020204" pitchFamily="34" charset="0"/>
              </a:rPr>
              <a:t>Quantify</a:t>
            </a:r>
          </a:p>
          <a:p>
            <a:pPr algn="ctr"/>
            <a:r>
              <a:rPr lang="en-US" sz="1400" dirty="0">
                <a:solidFill>
                  <a:sysClr val="windowText" lastClr="000000"/>
                </a:solidFill>
                <a:latin typeface="Franklin Gothic Book" panose="020B0503020102020204" pitchFamily="34" charset="0"/>
              </a:rPr>
              <a:t>the Strategy</a:t>
            </a:r>
          </a:p>
        </p:txBody>
      </p:sp>
      <p:sp>
        <p:nvSpPr>
          <p:cNvPr id="14" name="Rectangle 13"/>
          <p:cNvSpPr/>
          <p:nvPr/>
        </p:nvSpPr>
        <p:spPr>
          <a:xfrm>
            <a:off x="8800067" y="1074484"/>
            <a:ext cx="2430780" cy="9144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solidFill>
                  <a:sysClr val="windowText" lastClr="000000"/>
                </a:solidFill>
                <a:latin typeface="Franklin Gothic Book" panose="020B0503020102020204" pitchFamily="34" charset="0"/>
              </a:rPr>
              <a:t>Execute </a:t>
            </a:r>
          </a:p>
          <a:p>
            <a:pPr algn="ctr"/>
            <a:r>
              <a:rPr lang="en-US" sz="1400" dirty="0">
                <a:solidFill>
                  <a:sysClr val="windowText" lastClr="000000"/>
                </a:solidFill>
                <a:latin typeface="Franklin Gothic Book" panose="020B0503020102020204" pitchFamily="34" charset="0"/>
              </a:rPr>
              <a:t>the Strategy</a:t>
            </a:r>
          </a:p>
        </p:txBody>
      </p:sp>
      <p:sp>
        <p:nvSpPr>
          <p:cNvPr id="15" name="TextBox 14"/>
          <p:cNvSpPr txBox="1"/>
          <p:nvPr/>
        </p:nvSpPr>
        <p:spPr>
          <a:xfrm>
            <a:off x="983598" y="1366001"/>
            <a:ext cx="2323649" cy="338554"/>
          </a:xfrm>
          <a:prstGeom prst="rect">
            <a:avLst/>
          </a:prstGeom>
          <a:noFill/>
        </p:spPr>
        <p:txBody>
          <a:bodyPr wrap="none" rtlCol="0">
            <a:spAutoFit/>
          </a:bodyPr>
          <a:lstStyle/>
          <a:p>
            <a:r>
              <a:rPr lang="en-US" sz="1600" i="1" dirty="0">
                <a:solidFill>
                  <a:srgbClr val="FF0000"/>
                </a:solidFill>
                <a:latin typeface="Franklin Gothic Book" panose="020B0503020102020204" pitchFamily="34" charset="0"/>
              </a:rPr>
              <a:t>The Three Factors of ROI</a:t>
            </a:r>
          </a:p>
        </p:txBody>
      </p:sp>
      <p:sp>
        <p:nvSpPr>
          <p:cNvPr id="16" name="Right Brace 15"/>
          <p:cNvSpPr/>
          <p:nvPr/>
        </p:nvSpPr>
        <p:spPr>
          <a:xfrm rot="-5400000">
            <a:off x="2005992" y="688352"/>
            <a:ext cx="261609" cy="243078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rgbClr val="FF0000"/>
                </a:solidFill>
              </a:ln>
            </a:endParaRPr>
          </a:p>
        </p:txBody>
      </p:sp>
      <p:sp>
        <p:nvSpPr>
          <p:cNvPr id="17" name="Right Brace 16"/>
          <p:cNvSpPr/>
          <p:nvPr/>
        </p:nvSpPr>
        <p:spPr>
          <a:xfrm rot="5400000">
            <a:off x="7136708" y="-1536821"/>
            <a:ext cx="522770" cy="7665512"/>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rgbClr val="FF0000"/>
                </a:solidFill>
              </a:ln>
            </a:endParaRPr>
          </a:p>
        </p:txBody>
      </p:sp>
      <p:sp>
        <p:nvSpPr>
          <p:cNvPr id="18" name="TextBox 17"/>
          <p:cNvSpPr txBox="1"/>
          <p:nvPr/>
        </p:nvSpPr>
        <p:spPr>
          <a:xfrm>
            <a:off x="5608788" y="2675964"/>
            <a:ext cx="3489353" cy="338554"/>
          </a:xfrm>
          <a:prstGeom prst="rect">
            <a:avLst/>
          </a:prstGeom>
          <a:noFill/>
        </p:spPr>
        <p:txBody>
          <a:bodyPr wrap="none" rtlCol="0">
            <a:spAutoFit/>
          </a:bodyPr>
          <a:lstStyle/>
          <a:p>
            <a:r>
              <a:rPr lang="en-US" sz="1600" i="1" dirty="0">
                <a:solidFill>
                  <a:srgbClr val="FF0000"/>
                </a:solidFill>
                <a:latin typeface="Franklin Gothic Book" panose="020B0503020102020204" pitchFamily="34" charset="0"/>
              </a:rPr>
              <a:t>The Three Stages of Strategy Planning</a:t>
            </a:r>
          </a:p>
        </p:txBody>
      </p:sp>
    </p:spTree>
    <p:extLst>
      <p:ext uri="{BB962C8B-B14F-4D97-AF65-F5344CB8AC3E}">
        <p14:creationId xmlns:p14="http://schemas.microsoft.com/office/powerpoint/2010/main" val="123632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Operational Model…"/>
          <p:cNvSpPr txBox="1"/>
          <p:nvPr/>
        </p:nvSpPr>
        <p:spPr>
          <a:xfrm>
            <a:off x="1452214" y="4208396"/>
            <a:ext cx="232614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FF2600"/>
                </a:solidFill>
              </a:defRPr>
            </a:pPr>
            <a:r>
              <a:rPr sz="1600" b="1" kern="0" dirty="0">
                <a:solidFill>
                  <a:srgbClr val="FF2600"/>
                </a:solidFill>
                <a:latin typeface="Franklin Gothic Book" panose="020B0503020102020204" pitchFamily="34" charset="0"/>
                <a:sym typeface="Arial"/>
              </a:rPr>
              <a:t>Investment Strategy</a:t>
            </a:r>
            <a:endParaRPr sz="2000" b="1"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lang="en-US" sz="1400" kern="0" dirty="0">
                <a:solidFill>
                  <a:srgbClr val="FF2600"/>
                </a:solidFill>
                <a:latin typeface="Franklin Gothic Book" panose="020B0503020102020204" pitchFamily="34" charset="0"/>
                <a:sym typeface="Arial"/>
              </a:rPr>
              <a:t>New Resources</a:t>
            </a:r>
            <a:endParaRPr sz="2000"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dirty="0">
                <a:solidFill>
                  <a:srgbClr val="FF2600"/>
                </a:solidFill>
                <a:latin typeface="Franklin Gothic Book" panose="020B0503020102020204" pitchFamily="34" charset="0"/>
                <a:sym typeface="Arial"/>
              </a:rPr>
              <a:t>and the </a:t>
            </a:r>
            <a:endParaRPr sz="2000"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dirty="0">
                <a:solidFill>
                  <a:srgbClr val="FF2600"/>
                </a:solidFill>
                <a:latin typeface="Franklin Gothic Book" panose="020B0503020102020204" pitchFamily="34" charset="0"/>
                <a:sym typeface="Arial"/>
              </a:rPr>
              <a:t>Investment Strategy</a:t>
            </a:r>
          </a:p>
        </p:txBody>
      </p:sp>
      <p:sp>
        <p:nvSpPr>
          <p:cNvPr id="176" name="Analytics"/>
          <p:cNvSpPr txBox="1"/>
          <p:nvPr/>
        </p:nvSpPr>
        <p:spPr>
          <a:xfrm>
            <a:off x="5607562" y="5365406"/>
            <a:ext cx="1111534"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0433FF"/>
                </a:solidFill>
              </a:defRPr>
            </a:lvl1pPr>
          </a:lstStyle>
          <a:p>
            <a:pPr hangingPunct="0"/>
            <a:r>
              <a:rPr kern="0">
                <a:latin typeface="Franklin Gothic Book" panose="020B0503020102020204" pitchFamily="34" charset="0"/>
                <a:sym typeface="Arial"/>
              </a:rPr>
              <a:t>Analytics</a:t>
            </a:r>
          </a:p>
        </p:txBody>
      </p:sp>
      <p:sp>
        <p:nvSpPr>
          <p:cNvPr id="177" name="Outputs"/>
          <p:cNvSpPr txBox="1"/>
          <p:nvPr/>
        </p:nvSpPr>
        <p:spPr>
          <a:xfrm>
            <a:off x="9258432" y="5406598"/>
            <a:ext cx="982549"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008F00"/>
                </a:solidFill>
              </a:defRPr>
            </a:lvl1pPr>
          </a:lstStyle>
          <a:p>
            <a:pPr hangingPunct="0"/>
            <a:r>
              <a:rPr lang="en-US" kern="0" dirty="0">
                <a:latin typeface="Franklin Gothic Book" panose="020B0503020102020204" pitchFamily="34" charset="0"/>
                <a:sym typeface="Arial"/>
              </a:rPr>
              <a:t>Results</a:t>
            </a:r>
            <a:endParaRPr kern="0" dirty="0">
              <a:latin typeface="Franklin Gothic Book" panose="020B0503020102020204" pitchFamily="34" charset="0"/>
              <a:sym typeface="Arial"/>
            </a:endParaRPr>
          </a:p>
        </p:txBody>
      </p:sp>
      <p:sp>
        <p:nvSpPr>
          <p:cNvPr id="178" name="Inputs"/>
          <p:cNvSpPr txBox="1"/>
          <p:nvPr/>
        </p:nvSpPr>
        <p:spPr>
          <a:xfrm>
            <a:off x="2214180" y="5400757"/>
            <a:ext cx="782151"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FF2600"/>
                </a:solidFill>
              </a:defRPr>
            </a:lvl1pPr>
          </a:lstStyle>
          <a:p>
            <a:pPr hangingPunct="0"/>
            <a:r>
              <a:rPr kern="0">
                <a:latin typeface="Franklin Gothic Book" panose="020B0503020102020204" pitchFamily="34" charset="0"/>
                <a:sym typeface="Arial"/>
              </a:rPr>
              <a:t>Inputs</a:t>
            </a:r>
          </a:p>
        </p:txBody>
      </p:sp>
      <p:sp>
        <p:nvSpPr>
          <p:cNvPr id="179" name="Causal Models"/>
          <p:cNvSpPr txBox="1"/>
          <p:nvPr/>
        </p:nvSpPr>
        <p:spPr>
          <a:xfrm>
            <a:off x="1279356" y="1149393"/>
            <a:ext cx="2639933"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FF2600"/>
                </a:solidFill>
              </a:defRPr>
            </a:lvl1pPr>
          </a:lstStyle>
          <a:p>
            <a:pPr hangingPunct="0"/>
            <a:r>
              <a:rPr kern="0" dirty="0">
                <a:latin typeface="Franklin Gothic Book" panose="020B0503020102020204" pitchFamily="34" charset="0"/>
                <a:sym typeface="Arial"/>
              </a:rPr>
              <a:t>Strategy Formulation</a:t>
            </a:r>
          </a:p>
        </p:txBody>
      </p:sp>
      <p:sp>
        <p:nvSpPr>
          <p:cNvPr id="180" name="Market Model…"/>
          <p:cNvSpPr txBox="1"/>
          <p:nvPr/>
        </p:nvSpPr>
        <p:spPr>
          <a:xfrm>
            <a:off x="1736067" y="1699773"/>
            <a:ext cx="1758437"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FF2600"/>
                </a:solidFill>
              </a:defRPr>
            </a:pPr>
            <a:r>
              <a:rPr sz="1600" b="1" kern="0" dirty="0">
                <a:solidFill>
                  <a:srgbClr val="FF2600"/>
                </a:solidFill>
                <a:latin typeface="Franklin Gothic Book" panose="020B0503020102020204" pitchFamily="34" charset="0"/>
                <a:sym typeface="Arial"/>
              </a:rPr>
              <a:t>Market Strategy</a:t>
            </a:r>
            <a:endParaRPr sz="2000" b="1"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dirty="0">
                <a:solidFill>
                  <a:srgbClr val="FF2600"/>
                </a:solidFill>
                <a:latin typeface="Franklin Gothic Book" panose="020B0503020102020204" pitchFamily="34" charset="0"/>
                <a:sym typeface="Arial"/>
              </a:rPr>
              <a:t>Market Conditions</a:t>
            </a:r>
            <a:endParaRPr sz="2000"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dirty="0">
                <a:solidFill>
                  <a:srgbClr val="FF2600"/>
                </a:solidFill>
                <a:latin typeface="Franklin Gothic Book" panose="020B0503020102020204" pitchFamily="34" charset="0"/>
                <a:sym typeface="Arial"/>
              </a:rPr>
              <a:t>and the </a:t>
            </a:r>
            <a:endParaRPr sz="2000"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dirty="0">
                <a:solidFill>
                  <a:srgbClr val="FF2600"/>
                </a:solidFill>
                <a:latin typeface="Franklin Gothic Book" panose="020B0503020102020204" pitchFamily="34" charset="0"/>
                <a:sym typeface="Arial"/>
              </a:rPr>
              <a:t>Market Strategy</a:t>
            </a:r>
          </a:p>
        </p:txBody>
      </p:sp>
      <p:sp>
        <p:nvSpPr>
          <p:cNvPr id="181" name="Operational Model…"/>
          <p:cNvSpPr txBox="1"/>
          <p:nvPr/>
        </p:nvSpPr>
        <p:spPr>
          <a:xfrm>
            <a:off x="1436249" y="2953854"/>
            <a:ext cx="232614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FF2600"/>
                </a:solidFill>
              </a:defRPr>
            </a:pPr>
            <a:r>
              <a:rPr sz="1600" b="1" kern="0" dirty="0">
                <a:solidFill>
                  <a:srgbClr val="FF2600"/>
                </a:solidFill>
                <a:latin typeface="Franklin Gothic Book" panose="020B0503020102020204" pitchFamily="34" charset="0"/>
                <a:sym typeface="Arial"/>
              </a:rPr>
              <a:t>Operational Strategy</a:t>
            </a:r>
            <a:endParaRPr sz="2000" b="1"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dirty="0">
                <a:solidFill>
                  <a:srgbClr val="FF2600"/>
                </a:solidFill>
                <a:latin typeface="Franklin Gothic Book" panose="020B0503020102020204" pitchFamily="34" charset="0"/>
                <a:sym typeface="Arial"/>
              </a:rPr>
              <a:t>Internal Capability</a:t>
            </a:r>
            <a:r>
              <a:rPr lang="en-US" sz="1400" kern="0" dirty="0">
                <a:solidFill>
                  <a:srgbClr val="FF2600"/>
                </a:solidFill>
                <a:latin typeface="Franklin Gothic Book" panose="020B0503020102020204" pitchFamily="34" charset="0"/>
                <a:sym typeface="Arial"/>
              </a:rPr>
              <a:t>, </a:t>
            </a:r>
          </a:p>
          <a:p>
            <a:pPr algn="ctr" defTabSz="914366" hangingPunct="0">
              <a:defRPr sz="1400">
                <a:solidFill>
                  <a:srgbClr val="FF2600"/>
                </a:solidFill>
              </a:defRPr>
            </a:pPr>
            <a:r>
              <a:rPr lang="en-US" sz="1400" kern="0" dirty="0">
                <a:solidFill>
                  <a:srgbClr val="FF2600"/>
                </a:solidFill>
                <a:latin typeface="Franklin Gothic Book" panose="020B0503020102020204" pitchFamily="34" charset="0"/>
                <a:sym typeface="Arial"/>
              </a:rPr>
              <a:t>Capacity, </a:t>
            </a:r>
            <a:r>
              <a:rPr sz="1400" kern="0" dirty="0">
                <a:solidFill>
                  <a:srgbClr val="FF2600"/>
                </a:solidFill>
                <a:latin typeface="Franklin Gothic Book" panose="020B0503020102020204" pitchFamily="34" charset="0"/>
                <a:sym typeface="Arial"/>
              </a:rPr>
              <a:t>and the </a:t>
            </a:r>
            <a:endParaRPr sz="2000"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dirty="0">
                <a:solidFill>
                  <a:srgbClr val="FF2600"/>
                </a:solidFill>
                <a:latin typeface="Franklin Gothic Book" panose="020B0503020102020204" pitchFamily="34" charset="0"/>
                <a:sym typeface="Arial"/>
              </a:rPr>
              <a:t>Operational Strategy</a:t>
            </a:r>
          </a:p>
        </p:txBody>
      </p:sp>
      <p:sp>
        <p:nvSpPr>
          <p:cNvPr id="182" name="Rounded Rectangle"/>
          <p:cNvSpPr/>
          <p:nvPr/>
        </p:nvSpPr>
        <p:spPr>
          <a:xfrm>
            <a:off x="1452214" y="1609176"/>
            <a:ext cx="2305960" cy="3657399"/>
          </a:xfrm>
          <a:prstGeom prst="roundRect">
            <a:avLst>
              <a:gd name="adj" fmla="val 17871"/>
            </a:avLst>
          </a:prstGeom>
          <a:ln w="38100">
            <a:solidFill>
              <a:srgbClr val="FF26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183" name="Monetization"/>
          <p:cNvSpPr txBox="1"/>
          <p:nvPr/>
        </p:nvSpPr>
        <p:spPr>
          <a:xfrm>
            <a:off x="4945823" y="1012688"/>
            <a:ext cx="2344060" cy="561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b="1">
                <a:solidFill>
                  <a:srgbClr val="0433FF"/>
                </a:solidFill>
              </a:defRPr>
            </a:pPr>
            <a:r>
              <a:rPr b="1" kern="0" dirty="0">
                <a:solidFill>
                  <a:srgbClr val="0433FF"/>
                </a:solidFill>
                <a:latin typeface="Franklin Gothic Book" panose="020B0503020102020204" pitchFamily="34" charset="0"/>
                <a:sym typeface="Arial"/>
              </a:rPr>
              <a:t>Strategy Validation</a:t>
            </a:r>
          </a:p>
          <a:p>
            <a:pPr algn="ctr" defTabSz="914366" hangingPunct="0">
              <a:defRPr sz="1400" b="1" i="1">
                <a:solidFill>
                  <a:srgbClr val="0433FF"/>
                </a:solidFill>
              </a:defRPr>
            </a:pPr>
            <a:r>
              <a:rPr sz="1400" b="1" i="1" kern="0" dirty="0">
                <a:solidFill>
                  <a:srgbClr val="0433FF"/>
                </a:solidFill>
                <a:latin typeface="Franklin Gothic Book" panose="020B0503020102020204" pitchFamily="34" charset="0"/>
                <a:sym typeface="Arial"/>
              </a:rPr>
              <a:t>(Causal Models)</a:t>
            </a:r>
          </a:p>
        </p:txBody>
      </p:sp>
      <p:sp>
        <p:nvSpPr>
          <p:cNvPr id="184" name="Revenue Model…"/>
          <p:cNvSpPr txBox="1"/>
          <p:nvPr/>
        </p:nvSpPr>
        <p:spPr>
          <a:xfrm>
            <a:off x="5180453" y="1699311"/>
            <a:ext cx="1965752"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433FF"/>
                </a:solidFill>
              </a:defRPr>
            </a:pPr>
            <a:r>
              <a:rPr sz="1600" b="1" kern="0" dirty="0">
                <a:solidFill>
                  <a:srgbClr val="0433FF"/>
                </a:solidFill>
                <a:latin typeface="Franklin Gothic Book" panose="020B0503020102020204" pitchFamily="34" charset="0"/>
                <a:sym typeface="Arial"/>
              </a:rPr>
              <a:t>Revenue Model</a:t>
            </a:r>
          </a:p>
          <a:p>
            <a:pPr algn="ctr" defTabSz="914366" hangingPunct="0">
              <a:defRPr sz="1400">
                <a:solidFill>
                  <a:srgbClr val="0433FF"/>
                </a:solidFill>
              </a:defRPr>
            </a:pPr>
            <a:r>
              <a:rPr sz="1400" kern="0" dirty="0">
                <a:solidFill>
                  <a:srgbClr val="0433FF"/>
                </a:solidFill>
                <a:latin typeface="Franklin Gothic Book" panose="020B0503020102020204" pitchFamily="34" charset="0"/>
                <a:sym typeface="Arial"/>
              </a:rPr>
              <a:t>Pricing, Capacity, Marketing, Channels, and Regulation</a:t>
            </a:r>
          </a:p>
        </p:txBody>
      </p:sp>
      <p:sp>
        <p:nvSpPr>
          <p:cNvPr id="185" name="Cost Model…"/>
          <p:cNvSpPr txBox="1"/>
          <p:nvPr/>
        </p:nvSpPr>
        <p:spPr>
          <a:xfrm>
            <a:off x="5310951" y="2953854"/>
            <a:ext cx="1704756"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433FF"/>
                </a:solidFill>
              </a:defRPr>
            </a:pPr>
            <a:r>
              <a:rPr sz="1600" b="1" kern="0" dirty="0">
                <a:solidFill>
                  <a:srgbClr val="0433FF"/>
                </a:solidFill>
                <a:latin typeface="Franklin Gothic Book" panose="020B0503020102020204" pitchFamily="34" charset="0"/>
                <a:sym typeface="Arial"/>
              </a:rPr>
              <a:t>Cost Model</a:t>
            </a:r>
          </a:p>
          <a:p>
            <a:pPr algn="ctr" defTabSz="914366" hangingPunct="0">
              <a:defRPr sz="1400">
                <a:solidFill>
                  <a:srgbClr val="0433FF"/>
                </a:solidFill>
              </a:defRPr>
            </a:pPr>
            <a:r>
              <a:rPr sz="1400" kern="0" dirty="0">
                <a:solidFill>
                  <a:srgbClr val="0433FF"/>
                </a:solidFill>
                <a:latin typeface="Franklin Gothic Book" panose="020B0503020102020204" pitchFamily="34" charset="0"/>
                <a:sym typeface="Arial"/>
              </a:rPr>
              <a:t>Based on the </a:t>
            </a:r>
            <a:endParaRPr sz="2000" kern="0" dirty="0">
              <a:solidFill>
                <a:srgbClr val="0433FF"/>
              </a:solidFill>
              <a:latin typeface="Franklin Gothic Book" panose="020B0503020102020204" pitchFamily="34" charset="0"/>
              <a:sym typeface="Arial"/>
            </a:endParaRPr>
          </a:p>
          <a:p>
            <a:pPr algn="ctr" defTabSz="914366" hangingPunct="0">
              <a:defRPr sz="1400" b="1">
                <a:solidFill>
                  <a:srgbClr val="0433FF"/>
                </a:solidFill>
              </a:defRPr>
            </a:pPr>
            <a:r>
              <a:rPr sz="1400" b="1" kern="0" dirty="0">
                <a:solidFill>
                  <a:srgbClr val="0433FF"/>
                </a:solidFill>
                <a:latin typeface="Franklin Gothic Book" panose="020B0503020102020204" pitchFamily="34" charset="0"/>
                <a:sym typeface="Arial"/>
              </a:rPr>
              <a:t>IMA’s </a:t>
            </a:r>
            <a:r>
              <a:rPr sz="1400" b="1" i="1" kern="0" dirty="0">
                <a:solidFill>
                  <a:srgbClr val="0433FF"/>
                </a:solidFill>
                <a:latin typeface="Franklin Gothic Book" panose="020B0503020102020204" pitchFamily="34" charset="0"/>
                <a:sym typeface="Arial"/>
              </a:rPr>
              <a:t>Managerial</a:t>
            </a:r>
            <a:endParaRPr sz="2000" b="1" i="1" kern="0" dirty="0">
              <a:solidFill>
                <a:srgbClr val="0433FF"/>
              </a:solidFill>
              <a:latin typeface="Franklin Gothic Book" panose="020B0503020102020204" pitchFamily="34" charset="0"/>
              <a:sym typeface="Arial"/>
            </a:endParaRPr>
          </a:p>
          <a:p>
            <a:pPr algn="ctr" defTabSz="914366" hangingPunct="0">
              <a:defRPr sz="1400" b="1" i="1">
                <a:solidFill>
                  <a:srgbClr val="0433FF"/>
                </a:solidFill>
              </a:defRPr>
            </a:pPr>
            <a:r>
              <a:rPr sz="1400" b="1" i="1" kern="0" dirty="0">
                <a:solidFill>
                  <a:srgbClr val="0433FF"/>
                </a:solidFill>
                <a:latin typeface="Franklin Gothic Book" panose="020B0503020102020204" pitchFamily="34" charset="0"/>
                <a:sym typeface="Arial"/>
              </a:rPr>
              <a:t>Costing Concepts</a:t>
            </a:r>
          </a:p>
        </p:txBody>
      </p:sp>
      <p:sp>
        <p:nvSpPr>
          <p:cNvPr id="186" name="Rounded Rectangle"/>
          <p:cNvSpPr/>
          <p:nvPr/>
        </p:nvSpPr>
        <p:spPr>
          <a:xfrm>
            <a:off x="5036775" y="1575428"/>
            <a:ext cx="2253108" cy="3691147"/>
          </a:xfrm>
          <a:prstGeom prst="roundRect">
            <a:avLst>
              <a:gd name="adj" fmla="val 18290"/>
            </a:avLst>
          </a:prstGeom>
          <a:ln w="38100">
            <a:solidFill>
              <a:srgbClr val="0433FF"/>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187" name="Decision Making"/>
          <p:cNvSpPr txBox="1"/>
          <p:nvPr/>
        </p:nvSpPr>
        <p:spPr>
          <a:xfrm>
            <a:off x="8033765" y="961103"/>
            <a:ext cx="3350628" cy="561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algn="ctr" defTabSz="914366" hangingPunct="0">
              <a:defRPr b="1">
                <a:solidFill>
                  <a:srgbClr val="008F00"/>
                </a:solidFill>
              </a:defRPr>
            </a:pPr>
            <a:r>
              <a:rPr b="1" kern="0" dirty="0">
                <a:solidFill>
                  <a:srgbClr val="008F00"/>
                </a:solidFill>
                <a:latin typeface="Franklin Gothic Book" panose="020B0503020102020204" pitchFamily="34" charset="0"/>
                <a:sym typeface="Arial"/>
              </a:rPr>
              <a:t>Strategy Execution</a:t>
            </a:r>
          </a:p>
          <a:p>
            <a:pPr algn="ctr" defTabSz="914366" hangingPunct="0">
              <a:defRPr sz="1400" b="1" i="1">
                <a:solidFill>
                  <a:srgbClr val="008F00"/>
                </a:solidFill>
              </a:defRPr>
            </a:pPr>
            <a:r>
              <a:rPr sz="1400" b="1" i="1" kern="0" dirty="0">
                <a:solidFill>
                  <a:srgbClr val="008F00"/>
                </a:solidFill>
                <a:latin typeface="Franklin Gothic Book" panose="020B0503020102020204" pitchFamily="34" charset="0"/>
                <a:sym typeface="Arial"/>
              </a:rPr>
              <a:t>(Forecasting</a:t>
            </a:r>
            <a:r>
              <a:rPr lang="en-US" sz="1400" b="1" i="1" kern="0" dirty="0">
                <a:solidFill>
                  <a:srgbClr val="008F00"/>
                </a:solidFill>
                <a:latin typeface="Franklin Gothic Book" panose="020B0503020102020204" pitchFamily="34" charset="0"/>
                <a:sym typeface="Arial"/>
              </a:rPr>
              <a:t> </a:t>
            </a:r>
            <a:r>
              <a:rPr sz="1400" b="1" i="1" kern="0" dirty="0">
                <a:solidFill>
                  <a:srgbClr val="008F00"/>
                </a:solidFill>
                <a:latin typeface="Franklin Gothic Book" panose="020B0503020102020204" pitchFamily="34" charset="0"/>
                <a:sym typeface="Arial"/>
              </a:rPr>
              <a:t>&amp; Decision Making)</a:t>
            </a:r>
          </a:p>
        </p:txBody>
      </p:sp>
      <p:sp>
        <p:nvSpPr>
          <p:cNvPr id="188" name="Portfolio Mgt…"/>
          <p:cNvSpPr txBox="1"/>
          <p:nvPr/>
        </p:nvSpPr>
        <p:spPr>
          <a:xfrm>
            <a:off x="8748970" y="1701434"/>
            <a:ext cx="1942869"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08F00"/>
                </a:solidFill>
              </a:defRPr>
            </a:pPr>
            <a:r>
              <a:rPr sz="1600" b="1" kern="0" dirty="0">
                <a:solidFill>
                  <a:srgbClr val="008F00"/>
                </a:solidFill>
                <a:latin typeface="Franklin Gothic Book" panose="020B0503020102020204" pitchFamily="34" charset="0"/>
                <a:sym typeface="Arial"/>
              </a:rPr>
              <a:t>Revenue </a:t>
            </a:r>
            <a:r>
              <a:rPr sz="1600" b="1" kern="0" dirty="0" err="1">
                <a:solidFill>
                  <a:srgbClr val="008F00"/>
                </a:solidFill>
                <a:latin typeface="Franklin Gothic Book" panose="020B0503020102020204" pitchFamily="34" charset="0"/>
                <a:sym typeface="Arial"/>
              </a:rPr>
              <a:t>Mgt</a:t>
            </a:r>
            <a:endParaRPr sz="1600" b="1" kern="0" dirty="0">
              <a:solidFill>
                <a:srgbClr val="008F00"/>
              </a:solidFill>
              <a:latin typeface="Franklin Gothic Book" panose="020B0503020102020204" pitchFamily="34" charset="0"/>
              <a:sym typeface="Arial"/>
            </a:endParaRPr>
          </a:p>
          <a:p>
            <a:pPr algn="ctr" defTabSz="914366" hangingPunct="0">
              <a:defRPr sz="1400">
                <a:solidFill>
                  <a:srgbClr val="008F00"/>
                </a:solidFill>
              </a:defRPr>
            </a:pPr>
            <a:r>
              <a:rPr sz="1400" kern="0" dirty="0">
                <a:solidFill>
                  <a:srgbClr val="008F00"/>
                </a:solidFill>
                <a:latin typeface="Franklin Gothic Book" panose="020B0503020102020204" pitchFamily="34" charset="0"/>
                <a:sym typeface="Arial"/>
              </a:rPr>
              <a:t>Products, Services, Customers,</a:t>
            </a:r>
            <a:endParaRPr sz="2000" kern="0" dirty="0">
              <a:solidFill>
                <a:srgbClr val="008F00"/>
              </a:solidFill>
              <a:latin typeface="Franklin Gothic Book" panose="020B0503020102020204" pitchFamily="34" charset="0"/>
              <a:sym typeface="Arial"/>
            </a:endParaRPr>
          </a:p>
          <a:p>
            <a:pPr algn="ctr" defTabSz="914366" hangingPunct="0">
              <a:defRPr sz="1400">
                <a:solidFill>
                  <a:srgbClr val="008F00"/>
                </a:solidFill>
              </a:defRPr>
            </a:pPr>
            <a:r>
              <a:rPr sz="1400" kern="0" dirty="0">
                <a:solidFill>
                  <a:srgbClr val="008F00"/>
                </a:solidFill>
                <a:latin typeface="Franklin Gothic Book" panose="020B0503020102020204" pitchFamily="34" charset="0"/>
                <a:sym typeface="Arial"/>
              </a:rPr>
              <a:t>Channels, or SBUs</a:t>
            </a:r>
          </a:p>
        </p:txBody>
      </p:sp>
      <p:sp>
        <p:nvSpPr>
          <p:cNvPr id="189" name="Business Mgt…"/>
          <p:cNvSpPr txBox="1"/>
          <p:nvPr/>
        </p:nvSpPr>
        <p:spPr>
          <a:xfrm>
            <a:off x="8778272" y="3061576"/>
            <a:ext cx="1861615" cy="746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08F00"/>
                </a:solidFill>
              </a:defRPr>
            </a:pPr>
            <a:r>
              <a:rPr sz="1600" b="1" kern="0" dirty="0">
                <a:solidFill>
                  <a:srgbClr val="008F00"/>
                </a:solidFill>
                <a:latin typeface="Franklin Gothic Book" panose="020B0503020102020204" pitchFamily="34" charset="0"/>
                <a:sym typeface="Arial"/>
              </a:rPr>
              <a:t>Cost M</a:t>
            </a:r>
            <a:r>
              <a:rPr lang="en-US" sz="1600" b="1" kern="0" dirty="0">
                <a:solidFill>
                  <a:srgbClr val="008F00"/>
                </a:solidFill>
                <a:latin typeface="Franklin Gothic Book" panose="020B0503020102020204" pitchFamily="34" charset="0"/>
                <a:sym typeface="Arial"/>
              </a:rPr>
              <a:t>anagement</a:t>
            </a:r>
            <a:endParaRPr sz="1600" b="1" kern="0" dirty="0">
              <a:solidFill>
                <a:srgbClr val="008F00"/>
              </a:solidFill>
              <a:latin typeface="Franklin Gothic Book" panose="020B0503020102020204" pitchFamily="34" charset="0"/>
              <a:sym typeface="Arial"/>
            </a:endParaRPr>
          </a:p>
          <a:p>
            <a:pPr algn="ctr" defTabSz="914366" hangingPunct="0">
              <a:defRPr sz="1400">
                <a:solidFill>
                  <a:srgbClr val="008F00"/>
                </a:solidFill>
              </a:defRPr>
            </a:pPr>
            <a:r>
              <a:rPr sz="1400" kern="0" dirty="0">
                <a:solidFill>
                  <a:srgbClr val="008F00"/>
                </a:solidFill>
                <a:latin typeface="Franklin Gothic Book" panose="020B0503020102020204" pitchFamily="34" charset="0"/>
                <a:sym typeface="Arial"/>
              </a:rPr>
              <a:t>Processes </a:t>
            </a:r>
            <a:r>
              <a:rPr lang="en-US" sz="1400" kern="0" dirty="0">
                <a:solidFill>
                  <a:srgbClr val="008F00"/>
                </a:solidFill>
                <a:latin typeface="Franklin Gothic Book" panose="020B0503020102020204" pitchFamily="34" charset="0"/>
                <a:sym typeface="Arial"/>
              </a:rPr>
              <a:t>and</a:t>
            </a:r>
          </a:p>
          <a:p>
            <a:pPr algn="ctr" defTabSz="914366" hangingPunct="0">
              <a:defRPr sz="1400">
                <a:solidFill>
                  <a:srgbClr val="008F00"/>
                </a:solidFill>
              </a:defRPr>
            </a:pPr>
            <a:r>
              <a:rPr lang="en-US" sz="1400" kern="0" dirty="0">
                <a:solidFill>
                  <a:srgbClr val="008F00"/>
                </a:solidFill>
                <a:latin typeface="Franklin Gothic Book" panose="020B0503020102020204" pitchFamily="34" charset="0"/>
                <a:sym typeface="Arial"/>
              </a:rPr>
              <a:t>Costs</a:t>
            </a:r>
            <a:endParaRPr sz="1400" kern="0" dirty="0">
              <a:solidFill>
                <a:srgbClr val="008F00"/>
              </a:solidFill>
              <a:latin typeface="Franklin Gothic Book" panose="020B0503020102020204" pitchFamily="34" charset="0"/>
              <a:sym typeface="Arial"/>
            </a:endParaRPr>
          </a:p>
        </p:txBody>
      </p:sp>
      <p:sp>
        <p:nvSpPr>
          <p:cNvPr id="190" name="Rounded Rectangle"/>
          <p:cNvSpPr/>
          <p:nvPr/>
        </p:nvSpPr>
        <p:spPr>
          <a:xfrm>
            <a:off x="8623152" y="1609176"/>
            <a:ext cx="2253108" cy="3657399"/>
          </a:xfrm>
          <a:prstGeom prst="roundRect">
            <a:avLst>
              <a:gd name="adj" fmla="val 18290"/>
            </a:avLst>
          </a:prstGeom>
          <a:ln w="38100">
            <a:solidFill>
              <a:srgbClr val="008F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191" name="IMA Profitability Analytics Model"/>
          <p:cNvSpPr txBox="1"/>
          <p:nvPr/>
        </p:nvSpPr>
        <p:spPr>
          <a:xfrm>
            <a:off x="1436250" y="181406"/>
            <a:ext cx="9440009"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ctr" defTabSz="914366">
              <a:defRPr sz="3000" b="1"/>
            </a:lvl1pPr>
          </a:lstStyle>
          <a:p>
            <a:pPr hangingPunct="0"/>
            <a:r>
              <a:rPr b="0" kern="0" dirty="0">
                <a:solidFill>
                  <a:srgbClr val="000000"/>
                </a:solidFill>
                <a:latin typeface="Bookman Old Style" panose="02050604050505020204" pitchFamily="18" charset="0"/>
                <a:sym typeface="Arial"/>
              </a:rPr>
              <a:t>PACE™ Profitability Analytics </a:t>
            </a:r>
            <a:r>
              <a:rPr lang="en-US" b="0" kern="0" dirty="0">
                <a:solidFill>
                  <a:srgbClr val="000000"/>
                </a:solidFill>
                <a:latin typeface="Bookman Old Style" panose="02050604050505020204" pitchFamily="18" charset="0"/>
                <a:sym typeface="Arial"/>
              </a:rPr>
              <a:t>Model</a:t>
            </a:r>
            <a:endParaRPr b="0" kern="0" dirty="0">
              <a:solidFill>
                <a:srgbClr val="000000"/>
              </a:solidFill>
              <a:latin typeface="Bookman Old Style" panose="02050604050505020204" pitchFamily="18" charset="0"/>
              <a:sym typeface="Arial"/>
            </a:endParaRPr>
          </a:p>
        </p:txBody>
      </p:sp>
      <p:sp>
        <p:nvSpPr>
          <p:cNvPr id="192" name="Cost Model…"/>
          <p:cNvSpPr txBox="1"/>
          <p:nvPr/>
        </p:nvSpPr>
        <p:spPr>
          <a:xfrm>
            <a:off x="5255408" y="4208396"/>
            <a:ext cx="186161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433FF"/>
                </a:solidFill>
              </a:defRPr>
            </a:pPr>
            <a:r>
              <a:rPr sz="1600" b="1" kern="0" dirty="0">
                <a:solidFill>
                  <a:srgbClr val="0433FF"/>
                </a:solidFill>
                <a:latin typeface="Franklin Gothic Book" panose="020B0503020102020204" pitchFamily="34" charset="0"/>
                <a:sym typeface="Arial"/>
              </a:rPr>
              <a:t>Investment Model</a:t>
            </a:r>
          </a:p>
          <a:p>
            <a:pPr algn="ctr" defTabSz="914366" hangingPunct="0">
              <a:defRPr sz="1400">
                <a:solidFill>
                  <a:srgbClr val="0433FF"/>
                </a:solidFill>
              </a:defRPr>
            </a:pPr>
            <a:r>
              <a:rPr sz="1400" kern="0" dirty="0">
                <a:solidFill>
                  <a:srgbClr val="0433FF"/>
                </a:solidFill>
                <a:latin typeface="Franklin Gothic Book" panose="020B0503020102020204" pitchFamily="34" charset="0"/>
                <a:sym typeface="Arial"/>
              </a:rPr>
              <a:t>Sustain, Expand, Innovate, Secure, </a:t>
            </a:r>
          </a:p>
          <a:p>
            <a:pPr algn="ctr" defTabSz="914366" hangingPunct="0">
              <a:defRPr sz="1400">
                <a:solidFill>
                  <a:srgbClr val="0433FF"/>
                </a:solidFill>
              </a:defRPr>
            </a:pPr>
            <a:r>
              <a:rPr sz="1400" kern="0" dirty="0">
                <a:solidFill>
                  <a:srgbClr val="0433FF"/>
                </a:solidFill>
                <a:latin typeface="Franklin Gothic Book" panose="020B0503020102020204" pitchFamily="34" charset="0"/>
                <a:sym typeface="Arial"/>
              </a:rPr>
              <a:t>and Comply</a:t>
            </a:r>
          </a:p>
        </p:txBody>
      </p:sp>
      <p:sp>
        <p:nvSpPr>
          <p:cNvPr id="193" name="Line"/>
          <p:cNvSpPr/>
          <p:nvPr/>
        </p:nvSpPr>
        <p:spPr>
          <a:xfrm>
            <a:off x="3741108" y="3396417"/>
            <a:ext cx="1302308" cy="1"/>
          </a:xfrm>
          <a:prstGeom prst="line">
            <a:avLst/>
          </a:prstGeom>
          <a:ln w="63500">
            <a:solidFill>
              <a:srgbClr val="FF2600"/>
            </a:solidFill>
            <a:miter/>
            <a:tailEnd type="triangle"/>
          </a:ln>
        </p:spPr>
        <p:txBody>
          <a:bodyPr lIns="45719" rIns="45719"/>
          <a:lstStyle/>
          <a:p>
            <a:pPr hangingPunct="0"/>
            <a:endParaRPr kern="0">
              <a:solidFill>
                <a:srgbClr val="000000"/>
              </a:solidFill>
              <a:sym typeface="Arial"/>
            </a:endParaRPr>
          </a:p>
        </p:txBody>
      </p:sp>
      <p:sp>
        <p:nvSpPr>
          <p:cNvPr id="194" name="Investment Mgt…"/>
          <p:cNvSpPr txBox="1"/>
          <p:nvPr/>
        </p:nvSpPr>
        <p:spPr>
          <a:xfrm>
            <a:off x="8778272" y="4230092"/>
            <a:ext cx="1916827" cy="746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008F00"/>
                </a:solidFill>
              </a:defRPr>
            </a:pPr>
            <a:r>
              <a:rPr sz="1600" b="1" kern="0" dirty="0">
                <a:solidFill>
                  <a:srgbClr val="008F00"/>
                </a:solidFill>
                <a:latin typeface="Franklin Gothic Book" panose="020B0503020102020204" pitchFamily="34" charset="0"/>
                <a:sym typeface="Arial"/>
              </a:rPr>
              <a:t>Investment </a:t>
            </a:r>
            <a:r>
              <a:rPr sz="1600" b="1" kern="0" dirty="0" err="1">
                <a:solidFill>
                  <a:srgbClr val="008F00"/>
                </a:solidFill>
                <a:latin typeface="Franklin Gothic Book" panose="020B0503020102020204" pitchFamily="34" charset="0"/>
                <a:sym typeface="Arial"/>
              </a:rPr>
              <a:t>Mgt</a:t>
            </a:r>
            <a:endParaRPr sz="1600" b="1" kern="0" dirty="0">
              <a:solidFill>
                <a:srgbClr val="008F00"/>
              </a:solidFill>
              <a:latin typeface="Franklin Gothic Book" panose="020B0503020102020204" pitchFamily="34" charset="0"/>
              <a:sym typeface="Arial"/>
            </a:endParaRPr>
          </a:p>
          <a:p>
            <a:pPr algn="ctr" defTabSz="914366" hangingPunct="0">
              <a:defRPr sz="1400">
                <a:solidFill>
                  <a:srgbClr val="008F00"/>
                </a:solidFill>
              </a:defRPr>
            </a:pPr>
            <a:r>
              <a:rPr sz="1400" kern="0" dirty="0">
                <a:solidFill>
                  <a:srgbClr val="008F00"/>
                </a:solidFill>
                <a:latin typeface="Franklin Gothic Book" panose="020B0503020102020204" pitchFamily="34" charset="0"/>
                <a:sym typeface="Arial"/>
              </a:rPr>
              <a:t>Tangible and </a:t>
            </a:r>
          </a:p>
          <a:p>
            <a:pPr algn="ctr" defTabSz="914366" hangingPunct="0">
              <a:defRPr sz="1400">
                <a:solidFill>
                  <a:srgbClr val="008F00"/>
                </a:solidFill>
              </a:defRPr>
            </a:pPr>
            <a:r>
              <a:rPr sz="1400" kern="0" dirty="0">
                <a:solidFill>
                  <a:srgbClr val="008F00"/>
                </a:solidFill>
                <a:latin typeface="Franklin Gothic Book" panose="020B0503020102020204" pitchFamily="34" charset="0"/>
                <a:sym typeface="Arial"/>
              </a:rPr>
              <a:t>Intangible Assets </a:t>
            </a:r>
          </a:p>
        </p:txBody>
      </p:sp>
      <p:sp>
        <p:nvSpPr>
          <p:cNvPr id="195" name="Line"/>
          <p:cNvSpPr/>
          <p:nvPr/>
        </p:nvSpPr>
        <p:spPr>
          <a:xfrm>
            <a:off x="7305364" y="3404334"/>
            <a:ext cx="1302308" cy="1"/>
          </a:xfrm>
          <a:prstGeom prst="line">
            <a:avLst/>
          </a:prstGeom>
          <a:ln w="63500">
            <a:solidFill>
              <a:srgbClr val="0433FF"/>
            </a:solidFill>
            <a:miter/>
            <a:tailEnd type="triangle"/>
          </a:ln>
        </p:spPr>
        <p:txBody>
          <a:bodyPr lIns="45719" rIns="45719"/>
          <a:lstStyle/>
          <a:p>
            <a:pPr hangingPunct="0"/>
            <a:endParaRPr kern="0">
              <a:solidFill>
                <a:srgbClr val="000000"/>
              </a:solidFill>
              <a:sym typeface="Arial"/>
            </a:endParaRPr>
          </a:p>
        </p:txBody>
      </p:sp>
      <p:cxnSp>
        <p:nvCxnSpPr>
          <p:cNvPr id="3" name="Straight Connector 2"/>
          <p:cNvCxnSpPr/>
          <p:nvPr/>
        </p:nvCxnSpPr>
        <p:spPr>
          <a:xfrm>
            <a:off x="1114697" y="809897"/>
            <a:ext cx="10016083" cy="8709"/>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29"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latin typeface="Times New Roman" panose="02020603050405020304" pitchFamily="18" charset="0"/>
                <a:cs typeface="Times New Roman" panose="02020603050405020304" pitchFamily="18" charset="0"/>
              </a:rPr>
              <a:t>© 2020 – Profitability Analytics Center of Excellence</a:t>
            </a:r>
          </a:p>
        </p:txBody>
      </p:sp>
      <p:cxnSp>
        <p:nvCxnSpPr>
          <p:cNvPr id="30" name="Straight Connector 29"/>
          <p:cNvCxnSpPr/>
          <p:nvPr/>
        </p:nvCxnSpPr>
        <p:spPr>
          <a:xfrm>
            <a:off x="0" y="6348549"/>
            <a:ext cx="12090114" cy="17418"/>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27546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p:cTn id="10" dur="500"/>
                                        <p:tgtEl>
                                          <p:spTgt spid="1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0"/>
                                        </p:tgtEl>
                                        <p:attrNameLst>
                                          <p:attrName>style.visibility</p:attrName>
                                        </p:attrNameLst>
                                      </p:cBhvr>
                                      <p:to>
                                        <p:strVal val="visible"/>
                                      </p:to>
                                    </p:set>
                                    <p:animEffect transition="in" filter="fade">
                                      <p:cBhvr>
                                        <p:cTn id="15" dur="500"/>
                                        <p:tgtEl>
                                          <p:spTgt spid="18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1"/>
                                        </p:tgtEl>
                                        <p:attrNameLst>
                                          <p:attrName>style.visibility</p:attrName>
                                        </p:attrNameLst>
                                      </p:cBhvr>
                                      <p:to>
                                        <p:strVal val="visible"/>
                                      </p:to>
                                    </p:set>
                                    <p:animEffect transition="in" filter="fade">
                                      <p:cBhvr>
                                        <p:cTn id="20" dur="500"/>
                                        <p:tgtEl>
                                          <p:spTgt spid="18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5"/>
                                        </p:tgtEl>
                                        <p:attrNameLst>
                                          <p:attrName>style.visibility</p:attrName>
                                        </p:attrNameLst>
                                      </p:cBhvr>
                                      <p:to>
                                        <p:strVal val="visible"/>
                                      </p:to>
                                    </p:set>
                                    <p:animEffect transition="in" filter="fade">
                                      <p:cBhvr>
                                        <p:cTn id="25" dur="500"/>
                                        <p:tgtEl>
                                          <p:spTgt spid="17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8"/>
                                        </p:tgtEl>
                                        <p:attrNameLst>
                                          <p:attrName>style.visibility</p:attrName>
                                        </p:attrNameLst>
                                      </p:cBhvr>
                                      <p:to>
                                        <p:strVal val="visible"/>
                                      </p:to>
                                    </p:set>
                                    <p:animEffect transition="in" filter="fade">
                                      <p:cBhvr>
                                        <p:cTn id="30" dur="500"/>
                                        <p:tgtEl>
                                          <p:spTgt spid="17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3"/>
                                        </p:tgtEl>
                                        <p:attrNameLst>
                                          <p:attrName>style.visibility</p:attrName>
                                        </p:attrNameLst>
                                      </p:cBhvr>
                                      <p:to>
                                        <p:strVal val="visible"/>
                                      </p:to>
                                    </p:set>
                                    <p:animEffect transition="in" filter="fade">
                                      <p:cBhvr>
                                        <p:cTn id="33" dur="500"/>
                                        <p:tgtEl>
                                          <p:spTgt spid="19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6"/>
                                        </p:tgtEl>
                                        <p:attrNameLst>
                                          <p:attrName>style.visibility</p:attrName>
                                        </p:attrNameLst>
                                      </p:cBhvr>
                                      <p:to>
                                        <p:strVal val="visible"/>
                                      </p:to>
                                    </p:set>
                                    <p:animEffect transition="in" filter="fade">
                                      <p:cBhvr>
                                        <p:cTn id="36" dur="500"/>
                                        <p:tgtEl>
                                          <p:spTgt spid="18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3"/>
                                        </p:tgtEl>
                                        <p:attrNameLst>
                                          <p:attrName>style.visibility</p:attrName>
                                        </p:attrNameLst>
                                      </p:cBhvr>
                                      <p:to>
                                        <p:strVal val="visible"/>
                                      </p:to>
                                    </p:set>
                                    <p:animEffect transition="in" filter="fade">
                                      <p:cBhvr>
                                        <p:cTn id="39" dur="500"/>
                                        <p:tgtEl>
                                          <p:spTgt spid="18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4"/>
                                        </p:tgtEl>
                                        <p:attrNameLst>
                                          <p:attrName>style.visibility</p:attrName>
                                        </p:attrNameLst>
                                      </p:cBhvr>
                                      <p:to>
                                        <p:strVal val="visible"/>
                                      </p:to>
                                    </p:set>
                                    <p:animEffect transition="in" filter="fade">
                                      <p:cBhvr>
                                        <p:cTn id="44" dur="500"/>
                                        <p:tgtEl>
                                          <p:spTgt spid="18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5"/>
                                        </p:tgtEl>
                                        <p:attrNameLst>
                                          <p:attrName>style.visibility</p:attrName>
                                        </p:attrNameLst>
                                      </p:cBhvr>
                                      <p:to>
                                        <p:strVal val="visible"/>
                                      </p:to>
                                    </p:set>
                                    <p:animEffect transition="in" filter="fade">
                                      <p:cBhvr>
                                        <p:cTn id="49" dur="500"/>
                                        <p:tgtEl>
                                          <p:spTgt spid="18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2"/>
                                        </p:tgtEl>
                                        <p:attrNameLst>
                                          <p:attrName>style.visibility</p:attrName>
                                        </p:attrNameLst>
                                      </p:cBhvr>
                                      <p:to>
                                        <p:strVal val="visible"/>
                                      </p:to>
                                    </p:set>
                                    <p:animEffect transition="in" filter="fade">
                                      <p:cBhvr>
                                        <p:cTn id="54" dur="500"/>
                                        <p:tgtEl>
                                          <p:spTgt spid="19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6"/>
                                        </p:tgtEl>
                                        <p:attrNameLst>
                                          <p:attrName>style.visibility</p:attrName>
                                        </p:attrNameLst>
                                      </p:cBhvr>
                                      <p:to>
                                        <p:strVal val="visible"/>
                                      </p:to>
                                    </p:set>
                                    <p:animEffect transition="in" filter="fade">
                                      <p:cBhvr>
                                        <p:cTn id="59" dur="500"/>
                                        <p:tgtEl>
                                          <p:spTgt spid="17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5"/>
                                        </p:tgtEl>
                                        <p:attrNameLst>
                                          <p:attrName>style.visibility</p:attrName>
                                        </p:attrNameLst>
                                      </p:cBhvr>
                                      <p:to>
                                        <p:strVal val="visible"/>
                                      </p:to>
                                    </p:set>
                                    <p:animEffect transition="in" filter="fade">
                                      <p:cBhvr>
                                        <p:cTn id="62" dur="500"/>
                                        <p:tgtEl>
                                          <p:spTgt spid="19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90"/>
                                        </p:tgtEl>
                                        <p:attrNameLst>
                                          <p:attrName>style.visibility</p:attrName>
                                        </p:attrNameLst>
                                      </p:cBhvr>
                                      <p:to>
                                        <p:strVal val="visible"/>
                                      </p:to>
                                    </p:set>
                                    <p:animEffect transition="in" filter="fade">
                                      <p:cBhvr>
                                        <p:cTn id="65" dur="500"/>
                                        <p:tgtEl>
                                          <p:spTgt spid="19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7"/>
                                        </p:tgtEl>
                                        <p:attrNameLst>
                                          <p:attrName>style.visibility</p:attrName>
                                        </p:attrNameLst>
                                      </p:cBhvr>
                                      <p:to>
                                        <p:strVal val="visible"/>
                                      </p:to>
                                    </p:set>
                                    <p:animEffect transition="in" filter="fade">
                                      <p:cBhvr>
                                        <p:cTn id="68" dur="500"/>
                                        <p:tgtEl>
                                          <p:spTgt spid="18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88"/>
                                        </p:tgtEl>
                                        <p:attrNameLst>
                                          <p:attrName>style.visibility</p:attrName>
                                        </p:attrNameLst>
                                      </p:cBhvr>
                                      <p:to>
                                        <p:strVal val="visible"/>
                                      </p:to>
                                    </p:set>
                                    <p:animEffect transition="in" filter="fade">
                                      <p:cBhvr>
                                        <p:cTn id="73" dur="500"/>
                                        <p:tgtEl>
                                          <p:spTgt spid="18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89"/>
                                        </p:tgtEl>
                                        <p:attrNameLst>
                                          <p:attrName>style.visibility</p:attrName>
                                        </p:attrNameLst>
                                      </p:cBhvr>
                                      <p:to>
                                        <p:strVal val="visible"/>
                                      </p:to>
                                    </p:set>
                                    <p:animEffect transition="in" filter="fade">
                                      <p:cBhvr>
                                        <p:cTn id="78" dur="500"/>
                                        <p:tgtEl>
                                          <p:spTgt spid="18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94"/>
                                        </p:tgtEl>
                                        <p:attrNameLst>
                                          <p:attrName>style.visibility</p:attrName>
                                        </p:attrNameLst>
                                      </p:cBhvr>
                                      <p:to>
                                        <p:strVal val="visible"/>
                                      </p:to>
                                    </p:set>
                                    <p:animEffect transition="in" filter="fade">
                                      <p:cBhvr>
                                        <p:cTn id="83" dur="500"/>
                                        <p:tgtEl>
                                          <p:spTgt spid="19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77"/>
                                        </p:tgtEl>
                                        <p:attrNameLst>
                                          <p:attrName>style.visibility</p:attrName>
                                        </p:attrNameLst>
                                      </p:cBhvr>
                                      <p:to>
                                        <p:strVal val="visible"/>
                                      </p:to>
                                    </p:set>
                                    <p:animEffect transition="in" filter="fade">
                                      <p:cBhvr>
                                        <p:cTn id="88"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2" grpId="0" animBg="1"/>
      <p:bldP spid="193" grpId="0" animBg="1"/>
      <p:bldP spid="194" grpId="0" animBg="1"/>
      <p:bldP spid="1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D6E875-D239-43A1-95F9-75D1BD1230BD}"/>
              </a:ext>
            </a:extLst>
          </p:cNvPr>
          <p:cNvPicPr>
            <a:picLocks noChangeAspect="1"/>
          </p:cNvPicPr>
          <p:nvPr/>
        </p:nvPicPr>
        <p:blipFill>
          <a:blip r:embed="rId3"/>
          <a:stretch>
            <a:fillRect/>
          </a:stretch>
        </p:blipFill>
        <p:spPr>
          <a:xfrm>
            <a:off x="3250328" y="0"/>
            <a:ext cx="4913567" cy="2766338"/>
          </a:xfrm>
          <a:prstGeom prst="rect">
            <a:avLst/>
          </a:prstGeom>
        </p:spPr>
      </p:pic>
      <p:pic>
        <p:nvPicPr>
          <p:cNvPr id="3" name="Picture 2">
            <a:extLst>
              <a:ext uri="{FF2B5EF4-FFF2-40B4-BE49-F238E27FC236}">
                <a16:creationId xmlns:a16="http://schemas.microsoft.com/office/drawing/2014/main" id="{CE95D535-B9C4-44A3-95D2-56015CC0CE5B}"/>
              </a:ext>
            </a:extLst>
          </p:cNvPr>
          <p:cNvPicPr>
            <a:picLocks noChangeAspect="1"/>
          </p:cNvPicPr>
          <p:nvPr/>
        </p:nvPicPr>
        <p:blipFill>
          <a:blip r:embed="rId4"/>
          <a:stretch>
            <a:fillRect/>
          </a:stretch>
        </p:blipFill>
        <p:spPr>
          <a:xfrm>
            <a:off x="908110" y="2415909"/>
            <a:ext cx="10645088" cy="4379266"/>
          </a:xfrm>
          <a:prstGeom prst="rect">
            <a:avLst/>
          </a:prstGeom>
        </p:spPr>
      </p:pic>
    </p:spTree>
    <p:extLst>
      <p:ext uri="{BB962C8B-B14F-4D97-AF65-F5344CB8AC3E}">
        <p14:creationId xmlns:p14="http://schemas.microsoft.com/office/powerpoint/2010/main" val="11625919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Operational Model…"/>
          <p:cNvSpPr txBox="1"/>
          <p:nvPr/>
        </p:nvSpPr>
        <p:spPr>
          <a:xfrm>
            <a:off x="807183" y="4184453"/>
            <a:ext cx="232614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FF2600"/>
                </a:solidFill>
              </a:defRPr>
            </a:pPr>
            <a:r>
              <a:rPr sz="1600" b="1" kern="0" dirty="0">
                <a:solidFill>
                  <a:srgbClr val="FF2600"/>
                </a:solidFill>
                <a:latin typeface="Franklin Gothic Book" panose="020B0503020102020204" pitchFamily="34" charset="0"/>
                <a:sym typeface="Arial"/>
              </a:rPr>
              <a:t>Investment Strategy</a:t>
            </a:r>
            <a:endParaRPr sz="2000" b="1"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lang="en-US" sz="1400" kern="0" dirty="0">
                <a:solidFill>
                  <a:srgbClr val="FF2600"/>
                </a:solidFill>
                <a:latin typeface="Franklin Gothic Book" panose="020B0503020102020204" pitchFamily="34" charset="0"/>
                <a:sym typeface="Arial"/>
              </a:rPr>
              <a:t>New Resources</a:t>
            </a:r>
            <a:endParaRPr sz="2000"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dirty="0">
                <a:solidFill>
                  <a:srgbClr val="FF2600"/>
                </a:solidFill>
                <a:latin typeface="Franklin Gothic Book" panose="020B0503020102020204" pitchFamily="34" charset="0"/>
                <a:sym typeface="Arial"/>
              </a:rPr>
              <a:t>and the </a:t>
            </a:r>
            <a:endParaRPr sz="2000"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dirty="0">
                <a:solidFill>
                  <a:srgbClr val="FF2600"/>
                </a:solidFill>
                <a:latin typeface="Franklin Gothic Book" panose="020B0503020102020204" pitchFamily="34" charset="0"/>
                <a:sym typeface="Arial"/>
              </a:rPr>
              <a:t>Investment Strategy</a:t>
            </a:r>
          </a:p>
        </p:txBody>
      </p:sp>
      <p:sp>
        <p:nvSpPr>
          <p:cNvPr id="201" name="Inputs"/>
          <p:cNvSpPr txBox="1"/>
          <p:nvPr/>
        </p:nvSpPr>
        <p:spPr>
          <a:xfrm>
            <a:off x="1683688" y="5269231"/>
            <a:ext cx="782151"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FF2600"/>
                </a:solidFill>
              </a:defRPr>
            </a:lvl1pPr>
          </a:lstStyle>
          <a:p>
            <a:pPr hangingPunct="0"/>
            <a:r>
              <a:rPr kern="0">
                <a:latin typeface="Franklin Gothic Book" panose="020B0503020102020204" pitchFamily="34" charset="0"/>
                <a:sym typeface="Arial"/>
              </a:rPr>
              <a:t>Inputs</a:t>
            </a:r>
          </a:p>
        </p:txBody>
      </p:sp>
      <p:sp>
        <p:nvSpPr>
          <p:cNvPr id="202" name="Market Model…"/>
          <p:cNvSpPr txBox="1"/>
          <p:nvPr/>
        </p:nvSpPr>
        <p:spPr>
          <a:xfrm>
            <a:off x="1090975" y="1560200"/>
            <a:ext cx="1758437"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FF2600"/>
                </a:solidFill>
              </a:defRPr>
            </a:pPr>
            <a:r>
              <a:rPr sz="1600" b="1" kern="0">
                <a:solidFill>
                  <a:srgbClr val="FF2600"/>
                </a:solidFill>
                <a:latin typeface="Franklin Gothic Book" panose="020B0503020102020204" pitchFamily="34" charset="0"/>
                <a:sym typeface="Arial"/>
              </a:rPr>
              <a:t>Market Strategy</a:t>
            </a:r>
            <a:endParaRPr sz="2000" b="1" kern="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a:solidFill>
                  <a:srgbClr val="FF2600"/>
                </a:solidFill>
                <a:latin typeface="Franklin Gothic Book" panose="020B0503020102020204" pitchFamily="34" charset="0"/>
                <a:sym typeface="Arial"/>
              </a:rPr>
              <a:t>Market Conditions</a:t>
            </a:r>
            <a:endParaRPr sz="2000" kern="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a:solidFill>
                  <a:srgbClr val="FF2600"/>
                </a:solidFill>
                <a:latin typeface="Franklin Gothic Book" panose="020B0503020102020204" pitchFamily="34" charset="0"/>
                <a:sym typeface="Arial"/>
              </a:rPr>
              <a:t>and the </a:t>
            </a:r>
            <a:endParaRPr sz="2000" kern="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a:solidFill>
                  <a:srgbClr val="FF2600"/>
                </a:solidFill>
                <a:latin typeface="Franklin Gothic Book" panose="020B0503020102020204" pitchFamily="34" charset="0"/>
                <a:sym typeface="Arial"/>
              </a:rPr>
              <a:t>Market Strategy</a:t>
            </a:r>
          </a:p>
        </p:txBody>
      </p:sp>
      <p:sp>
        <p:nvSpPr>
          <p:cNvPr id="203" name="Operational Model…"/>
          <p:cNvSpPr txBox="1"/>
          <p:nvPr/>
        </p:nvSpPr>
        <p:spPr>
          <a:xfrm>
            <a:off x="801251" y="2883777"/>
            <a:ext cx="2326145" cy="96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defTabSz="914366" hangingPunct="0">
              <a:defRPr sz="1600" b="1">
                <a:solidFill>
                  <a:srgbClr val="FF2600"/>
                </a:solidFill>
              </a:defRPr>
            </a:pPr>
            <a:r>
              <a:rPr sz="1600" b="1" kern="0" dirty="0">
                <a:solidFill>
                  <a:srgbClr val="FF2600"/>
                </a:solidFill>
                <a:latin typeface="Franklin Gothic Book" panose="020B0503020102020204" pitchFamily="34" charset="0"/>
                <a:sym typeface="Arial"/>
              </a:rPr>
              <a:t>Operational Strategy</a:t>
            </a:r>
            <a:endParaRPr sz="2000" b="1"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dirty="0">
                <a:solidFill>
                  <a:srgbClr val="FF2600"/>
                </a:solidFill>
                <a:latin typeface="Franklin Gothic Book" panose="020B0503020102020204" pitchFamily="34" charset="0"/>
                <a:sym typeface="Arial"/>
              </a:rPr>
              <a:t>Internal Capability</a:t>
            </a:r>
            <a:r>
              <a:rPr lang="en-US" sz="1400" kern="0" dirty="0">
                <a:solidFill>
                  <a:srgbClr val="FF2600"/>
                </a:solidFill>
                <a:latin typeface="Franklin Gothic Book" panose="020B0503020102020204" pitchFamily="34" charset="0"/>
                <a:sym typeface="Arial"/>
              </a:rPr>
              <a:t>,</a:t>
            </a:r>
            <a:endParaRPr sz="2000"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lang="en-US" sz="1400" kern="0" dirty="0">
                <a:solidFill>
                  <a:srgbClr val="FF2600"/>
                </a:solidFill>
                <a:latin typeface="Franklin Gothic Book" panose="020B0503020102020204" pitchFamily="34" charset="0"/>
                <a:sym typeface="Arial"/>
              </a:rPr>
              <a:t>Capacity, </a:t>
            </a:r>
            <a:r>
              <a:rPr sz="1400" kern="0" dirty="0">
                <a:solidFill>
                  <a:srgbClr val="FF2600"/>
                </a:solidFill>
                <a:latin typeface="Franklin Gothic Book" panose="020B0503020102020204" pitchFamily="34" charset="0"/>
                <a:sym typeface="Arial"/>
              </a:rPr>
              <a:t>and the </a:t>
            </a:r>
            <a:endParaRPr sz="2000" kern="0" dirty="0">
              <a:solidFill>
                <a:srgbClr val="FF2600"/>
              </a:solidFill>
              <a:latin typeface="Franklin Gothic Book" panose="020B0503020102020204" pitchFamily="34" charset="0"/>
              <a:sym typeface="Arial"/>
            </a:endParaRPr>
          </a:p>
          <a:p>
            <a:pPr algn="ctr" defTabSz="914366" hangingPunct="0">
              <a:defRPr sz="1400">
                <a:solidFill>
                  <a:srgbClr val="FF2600"/>
                </a:solidFill>
              </a:defRPr>
            </a:pPr>
            <a:r>
              <a:rPr sz="1400" kern="0" dirty="0">
                <a:solidFill>
                  <a:srgbClr val="FF2600"/>
                </a:solidFill>
                <a:latin typeface="Franklin Gothic Book" panose="020B0503020102020204" pitchFamily="34" charset="0"/>
                <a:sym typeface="Arial"/>
              </a:rPr>
              <a:t>Operational Strategy</a:t>
            </a:r>
          </a:p>
        </p:txBody>
      </p:sp>
      <p:sp>
        <p:nvSpPr>
          <p:cNvPr id="204" name="Rounded Rectangle"/>
          <p:cNvSpPr/>
          <p:nvPr/>
        </p:nvSpPr>
        <p:spPr>
          <a:xfrm>
            <a:off x="921722" y="1477650"/>
            <a:ext cx="2305960" cy="1053362"/>
          </a:xfrm>
          <a:prstGeom prst="roundRect">
            <a:avLst>
              <a:gd name="adj" fmla="val 39122"/>
            </a:avLst>
          </a:prstGeom>
          <a:ln w="38100">
            <a:solidFill>
              <a:srgbClr val="FF26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205" name="Data…"/>
          <p:cNvSpPr/>
          <p:nvPr/>
        </p:nvSpPr>
        <p:spPr>
          <a:xfrm rot="16200000">
            <a:off x="-1428053" y="3087156"/>
            <a:ext cx="3618460" cy="558007"/>
          </a:xfrm>
          <a:prstGeom prst="rect">
            <a:avLst/>
          </a:prstGeom>
          <a:ln w="254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hangingPunct="0">
              <a:defRPr sz="1600" b="1"/>
            </a:pPr>
            <a:r>
              <a:rPr lang="en-US" sz="1600" b="1" kern="0" dirty="0">
                <a:solidFill>
                  <a:srgbClr val="000000"/>
                </a:solidFill>
                <a:latin typeface="Franklin Gothic Book" panose="020B0503020102020204" pitchFamily="34" charset="0"/>
                <a:sym typeface="Arial"/>
              </a:rPr>
              <a:t>Internal and External </a:t>
            </a:r>
            <a:r>
              <a:rPr sz="1600" b="1" kern="0" dirty="0">
                <a:solidFill>
                  <a:srgbClr val="000000"/>
                </a:solidFill>
                <a:latin typeface="Franklin Gothic Book" panose="020B0503020102020204" pitchFamily="34" charset="0"/>
                <a:sym typeface="Arial"/>
              </a:rPr>
              <a:t>Data</a:t>
            </a:r>
          </a:p>
          <a:p>
            <a:pPr algn="ctr" hangingPunct="0">
              <a:defRPr sz="1500" i="1"/>
            </a:pPr>
            <a:r>
              <a:rPr sz="1500" i="1" kern="0" dirty="0">
                <a:solidFill>
                  <a:srgbClr val="000000"/>
                </a:solidFill>
                <a:latin typeface="Franklin Gothic Book" panose="020B0503020102020204" pitchFamily="34" charset="0"/>
                <a:sym typeface="Arial"/>
              </a:rPr>
              <a:t>Forecasted, planned, or actual</a:t>
            </a:r>
          </a:p>
        </p:txBody>
      </p:sp>
      <p:sp>
        <p:nvSpPr>
          <p:cNvPr id="206" name="Rounded Rectangle"/>
          <p:cNvSpPr/>
          <p:nvPr/>
        </p:nvSpPr>
        <p:spPr>
          <a:xfrm>
            <a:off x="919123" y="2797299"/>
            <a:ext cx="2305959" cy="1051018"/>
          </a:xfrm>
          <a:prstGeom prst="roundRect">
            <a:avLst>
              <a:gd name="adj" fmla="val 39209"/>
            </a:avLst>
          </a:prstGeom>
          <a:ln w="38100">
            <a:solidFill>
              <a:srgbClr val="FF26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207" name="Line"/>
          <p:cNvSpPr/>
          <p:nvPr/>
        </p:nvSpPr>
        <p:spPr>
          <a:xfrm>
            <a:off x="2074763" y="2516760"/>
            <a:ext cx="1" cy="290532"/>
          </a:xfrm>
          <a:prstGeom prst="line">
            <a:avLst/>
          </a:prstGeom>
          <a:ln w="38100">
            <a:solidFill>
              <a:srgbClr val="FF2600"/>
            </a:solidFill>
            <a:miter/>
            <a:tailEnd type="triangle"/>
          </a:ln>
        </p:spPr>
        <p:txBody>
          <a:bodyPr lIns="45719" rIns="45719"/>
          <a:lstStyle/>
          <a:p>
            <a:pPr hangingPunct="0"/>
            <a:endParaRPr kern="0">
              <a:solidFill>
                <a:srgbClr val="000000"/>
              </a:solidFill>
              <a:sym typeface="Arial"/>
            </a:endParaRPr>
          </a:p>
        </p:txBody>
      </p:sp>
      <p:sp>
        <p:nvSpPr>
          <p:cNvPr id="209" name="Rounded Rectangle"/>
          <p:cNvSpPr/>
          <p:nvPr/>
        </p:nvSpPr>
        <p:spPr>
          <a:xfrm>
            <a:off x="927832" y="4109425"/>
            <a:ext cx="2305959" cy="1051018"/>
          </a:xfrm>
          <a:prstGeom prst="roundRect">
            <a:avLst>
              <a:gd name="adj" fmla="val 39209"/>
            </a:avLst>
          </a:prstGeom>
          <a:ln w="38100">
            <a:solidFill>
              <a:srgbClr val="FF2600"/>
            </a:solidFill>
            <a:miter/>
          </a:ln>
        </p:spPr>
        <p:txBody>
          <a:bodyPr lIns="45719" rIns="45719" anchor="ctr"/>
          <a:lstStyle/>
          <a:p>
            <a:pPr defTabSz="914366" hangingPunct="0">
              <a:defRPr sz="1600">
                <a:latin typeface="Calibri"/>
                <a:ea typeface="Calibri"/>
                <a:cs typeface="Calibri"/>
                <a:sym typeface="Calibri"/>
              </a:defRPr>
            </a:pPr>
            <a:endParaRPr sz="1600" kern="0">
              <a:solidFill>
                <a:srgbClr val="000000"/>
              </a:solidFill>
              <a:latin typeface="Calibri"/>
              <a:ea typeface="Calibri"/>
              <a:cs typeface="Calibri"/>
              <a:sym typeface="Calibri"/>
            </a:endParaRPr>
          </a:p>
        </p:txBody>
      </p:sp>
      <p:sp>
        <p:nvSpPr>
          <p:cNvPr id="210" name="Line"/>
          <p:cNvSpPr/>
          <p:nvPr/>
        </p:nvSpPr>
        <p:spPr>
          <a:xfrm>
            <a:off x="2074763" y="3859975"/>
            <a:ext cx="1" cy="249243"/>
          </a:xfrm>
          <a:prstGeom prst="line">
            <a:avLst/>
          </a:prstGeom>
          <a:ln w="38100">
            <a:solidFill>
              <a:srgbClr val="FF2600"/>
            </a:solidFill>
            <a:miter/>
            <a:tailEnd type="triangle"/>
          </a:ln>
        </p:spPr>
        <p:txBody>
          <a:bodyPr lIns="45719" rIns="45719"/>
          <a:lstStyle/>
          <a:p>
            <a:pPr hangingPunct="0"/>
            <a:endParaRPr kern="0">
              <a:solidFill>
                <a:srgbClr val="000000"/>
              </a:solidFill>
              <a:sym typeface="Arial"/>
            </a:endParaRPr>
          </a:p>
        </p:txBody>
      </p:sp>
      <p:sp>
        <p:nvSpPr>
          <p:cNvPr id="211" name="Causal Models"/>
          <p:cNvSpPr txBox="1"/>
          <p:nvPr/>
        </p:nvSpPr>
        <p:spPr>
          <a:xfrm>
            <a:off x="754797" y="948587"/>
            <a:ext cx="2639933" cy="346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914366">
              <a:defRPr b="1">
                <a:solidFill>
                  <a:srgbClr val="FF2600"/>
                </a:solidFill>
              </a:defRPr>
            </a:lvl1pPr>
          </a:lstStyle>
          <a:p>
            <a:pPr hangingPunct="0"/>
            <a:r>
              <a:rPr kern="0" dirty="0">
                <a:latin typeface="Franklin Gothic Book" panose="020B0503020102020204" pitchFamily="34" charset="0"/>
                <a:sym typeface="Arial"/>
              </a:rPr>
              <a:t>Strategy Formulation</a:t>
            </a:r>
          </a:p>
        </p:txBody>
      </p:sp>
      <p:sp>
        <p:nvSpPr>
          <p:cNvPr id="14" name="IMA Profitability Analytics Model"/>
          <p:cNvSpPr txBox="1"/>
          <p:nvPr/>
        </p:nvSpPr>
        <p:spPr>
          <a:xfrm>
            <a:off x="1436250" y="181406"/>
            <a:ext cx="9440009"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ctr" defTabSz="914366">
              <a:defRPr sz="3000" b="1"/>
            </a:lvl1pPr>
          </a:lstStyle>
          <a:p>
            <a:pPr hangingPunct="0"/>
            <a:r>
              <a:rPr b="0" kern="0" dirty="0">
                <a:solidFill>
                  <a:srgbClr val="000000"/>
                </a:solidFill>
                <a:latin typeface="Bookman Old Style" panose="02050604050505020204" pitchFamily="18" charset="0"/>
                <a:sym typeface="Arial"/>
              </a:rPr>
              <a:t>PACE™ Profitability Analytics Model</a:t>
            </a:r>
          </a:p>
        </p:txBody>
      </p:sp>
      <p:cxnSp>
        <p:nvCxnSpPr>
          <p:cNvPr id="15" name="Straight Connector 14"/>
          <p:cNvCxnSpPr/>
          <p:nvPr/>
        </p:nvCxnSpPr>
        <p:spPr>
          <a:xfrm>
            <a:off x="1114697" y="809897"/>
            <a:ext cx="10016083" cy="8709"/>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16" name="Rectangle 10"/>
          <p:cNvSpPr>
            <a:spLocks noChangeArrowheads="1"/>
          </p:cNvSpPr>
          <p:nvPr/>
        </p:nvSpPr>
        <p:spPr bwMode="auto">
          <a:xfrm>
            <a:off x="8584474" y="6490900"/>
            <a:ext cx="35056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200" dirty="0">
                <a:latin typeface="Times New Roman" panose="02020603050405020304" pitchFamily="18" charset="0"/>
                <a:cs typeface="Times New Roman" panose="02020603050405020304" pitchFamily="18" charset="0"/>
              </a:rPr>
              <a:t>© 2020 – Profitability Analytics Center of Excellence</a:t>
            </a:r>
          </a:p>
        </p:txBody>
      </p:sp>
      <p:cxnSp>
        <p:nvCxnSpPr>
          <p:cNvPr id="17" name="Straight Connector 16"/>
          <p:cNvCxnSpPr/>
          <p:nvPr/>
        </p:nvCxnSpPr>
        <p:spPr>
          <a:xfrm>
            <a:off x="0" y="6348549"/>
            <a:ext cx="12090114" cy="17418"/>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18" name="Line"/>
          <p:cNvSpPr/>
          <p:nvPr/>
        </p:nvSpPr>
        <p:spPr>
          <a:xfrm>
            <a:off x="647937" y="2046506"/>
            <a:ext cx="287613" cy="762"/>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19" name="Line"/>
          <p:cNvSpPr/>
          <p:nvPr/>
        </p:nvSpPr>
        <p:spPr>
          <a:xfrm>
            <a:off x="652287" y="3296191"/>
            <a:ext cx="287613" cy="762"/>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
        <p:nvSpPr>
          <p:cNvPr id="20" name="Line"/>
          <p:cNvSpPr/>
          <p:nvPr/>
        </p:nvSpPr>
        <p:spPr>
          <a:xfrm>
            <a:off x="656643" y="4624254"/>
            <a:ext cx="287613" cy="762"/>
          </a:xfrm>
          <a:prstGeom prst="line">
            <a:avLst/>
          </a:prstGeom>
          <a:ln w="50800">
            <a:solidFill>
              <a:srgbClr val="FF2600"/>
            </a:solidFill>
            <a:miter/>
            <a:tailEnd type="triangle"/>
          </a:ln>
        </p:spPr>
        <p:txBody>
          <a:bodyPr lIns="45719" rIns="45719"/>
          <a:lstStyle/>
          <a:p>
            <a:pPr hangingPunct="0"/>
            <a:endParaRPr kern="0">
              <a:solidFill>
                <a:srgbClr val="000000"/>
              </a:solidFill>
              <a:sym typeface="Arial"/>
            </a:endParaRPr>
          </a:p>
        </p:txBody>
      </p:sp>
    </p:spTree>
    <p:extLst>
      <p:ext uri="{BB962C8B-B14F-4D97-AF65-F5344CB8AC3E}">
        <p14:creationId xmlns:p14="http://schemas.microsoft.com/office/powerpoint/2010/main" val="2964579542"/>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Helvetica"/>
        <a:ea typeface="Helvetica"/>
        <a:cs typeface="Helvetica"/>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Helvetica"/>
        <a:ea typeface="Helvetica"/>
        <a:cs typeface="Helvetica"/>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Helvetica"/>
        <a:ea typeface="Helvetica"/>
        <a:cs typeface="Helvetica"/>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3_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Helvetica"/>
        <a:ea typeface="Helvetica"/>
        <a:cs typeface="Helvetica"/>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4_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Helvetica"/>
        <a:ea typeface="Helvetica"/>
        <a:cs typeface="Helvetica"/>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otalTime>2213</TotalTime>
  <Words>2822</Words>
  <Application>Microsoft Office PowerPoint</Application>
  <PresentationFormat>Widescreen</PresentationFormat>
  <Paragraphs>433</Paragraphs>
  <Slides>18</Slides>
  <Notes>18</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18</vt:i4>
      </vt:variant>
    </vt:vector>
  </HeadingPairs>
  <TitlesOfParts>
    <vt:vector size="31" baseType="lpstr">
      <vt:lpstr>Arial</vt:lpstr>
      <vt:lpstr>Bookman Old Style</vt:lpstr>
      <vt:lpstr>Calibri</vt:lpstr>
      <vt:lpstr>Calibri Light</vt:lpstr>
      <vt:lpstr>Franklin Gothic Book</vt:lpstr>
      <vt:lpstr>Times New Roman</vt:lpstr>
      <vt:lpstr>Office Theme</vt:lpstr>
      <vt:lpstr>1_RetrospectVTI</vt:lpstr>
      <vt:lpstr>Default Design</vt:lpstr>
      <vt:lpstr>1_Default Design</vt:lpstr>
      <vt:lpstr>2_Default Design</vt:lpstr>
      <vt:lpstr>3_Default Design</vt:lpstr>
      <vt:lpstr>4_Default Design</vt:lpstr>
      <vt:lpstr>Profitability Analytics Center of Excellence</vt:lpstr>
      <vt:lpstr>Profitability Analytics Center of Excellence</vt:lpstr>
      <vt:lpstr>PowerPoint Presentation</vt:lpstr>
      <vt:lpstr>Profitability Analytics is the Point Where Revenue Management, Investment Management and Managerial Costing Intersect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LinkedIn page</vt:lpstr>
      <vt:lpstr>PA Website www.profitability-analytics.org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dc:creator>
  <cp:lastModifiedBy>Raef Lawson</cp:lastModifiedBy>
  <cp:revision>119</cp:revision>
  <cp:lastPrinted>2020-09-29T17:34:22Z</cp:lastPrinted>
  <dcterms:created xsi:type="dcterms:W3CDTF">2020-07-13T15:06:41Z</dcterms:created>
  <dcterms:modified xsi:type="dcterms:W3CDTF">2020-12-13T02:19:10Z</dcterms:modified>
</cp:coreProperties>
</file>